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E96"/>
    <a:srgbClr val="30746B"/>
    <a:srgbClr val="2C7268"/>
    <a:srgbClr val="2A73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14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AE3E87-48C3-4C65-8A8B-125F1F26056E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4D9B8ECF-A7CC-4344-9668-F1B1AA1C72D5}">
      <dgm:prSet phldrT="[Текст]"/>
      <dgm:spPr>
        <a:solidFill>
          <a:srgbClr val="2A7368"/>
        </a:solidFill>
      </dgm:spPr>
      <dgm:t>
        <a:bodyPr/>
        <a:lstStyle/>
        <a:p>
          <a:r>
            <a:rPr lang="ru-RU" dirty="0">
              <a:latin typeface="Times New Roman" panose="02020603050405020304" pitchFamily="18" charset="0"/>
              <a:cs typeface="Times New Roman" panose="02020603050405020304" pitchFamily="18" charset="0"/>
            </a:rPr>
            <a:t>Каждый день школьники сталкиваются с огромным количество задач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ru-RU" dirty="0">
              <a:latin typeface="Times New Roman" panose="02020603050405020304" pitchFamily="18" charset="0"/>
              <a:cs typeface="Times New Roman" panose="02020603050405020304" pitchFamily="18" charset="0"/>
            </a:rPr>
            <a:t>требующими решения</a:t>
          </a:r>
          <a:endParaRPr lang="ru-RU" dirty="0"/>
        </a:p>
      </dgm:t>
    </dgm:pt>
    <dgm:pt modelId="{683F91B2-F339-41CC-91A0-488D84A6FFDC}" type="parTrans" cxnId="{9C74FBEE-F961-4DDA-9376-CA6E8CF016BD}">
      <dgm:prSet/>
      <dgm:spPr/>
      <dgm:t>
        <a:bodyPr/>
        <a:lstStyle/>
        <a:p>
          <a:endParaRPr lang="ru-RU"/>
        </a:p>
      </dgm:t>
    </dgm:pt>
    <dgm:pt modelId="{76D081B3-8941-4718-9085-4BB0AED99A4F}" type="sibTrans" cxnId="{9C74FBEE-F961-4DDA-9376-CA6E8CF016BD}">
      <dgm:prSet/>
      <dgm:spPr/>
      <dgm:t>
        <a:bodyPr/>
        <a:lstStyle/>
        <a:p>
          <a:endParaRPr lang="ru-RU"/>
        </a:p>
      </dgm:t>
    </dgm:pt>
    <dgm:pt modelId="{54DEFBF4-C40A-432B-8D2C-0ACD26891D2E}">
      <dgm:prSet phldrT="[Текст]"/>
      <dgm:spPr>
        <a:solidFill>
          <a:srgbClr val="2C7268"/>
        </a:solidFill>
      </dgm:spPr>
      <dgm:t>
        <a:bodyPr/>
        <a:lstStyle/>
        <a:p>
          <a:r>
            <a:rPr lang="ru-RU" dirty="0">
              <a:latin typeface="Times New Roman" panose="02020603050405020304" pitchFamily="18" charset="0"/>
              <a:cs typeface="Times New Roman" panose="02020603050405020304" pitchFamily="18" charset="0"/>
            </a:rPr>
            <a:t>Каждый из них сталкивался с </a:t>
          </a:r>
        </a:p>
        <a:p>
          <a:r>
            <a:rPr lang="ru-RU" dirty="0">
              <a:latin typeface="Times New Roman" panose="02020603050405020304" pitchFamily="18" charset="0"/>
              <a:cs typeface="Times New Roman" panose="02020603050405020304" pitchFamily="18" charset="0"/>
            </a:rPr>
            <a:t>непонятными или сложными задачами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ru-RU" dirty="0">
              <a:latin typeface="Times New Roman" panose="02020603050405020304" pitchFamily="18" charset="0"/>
              <a:cs typeface="Times New Roman" panose="02020603050405020304" pitchFamily="18" charset="0"/>
            </a:rPr>
            <a:t>попытки решения которых не приносят результата</a:t>
          </a:r>
          <a:endParaRPr lang="ru-RU" dirty="0"/>
        </a:p>
      </dgm:t>
    </dgm:pt>
    <dgm:pt modelId="{B9FC550F-16F4-4325-84F1-B2370EDCBCB9}" type="parTrans" cxnId="{8E515183-DC5B-4312-83A9-3121299BFFF2}">
      <dgm:prSet/>
      <dgm:spPr/>
      <dgm:t>
        <a:bodyPr/>
        <a:lstStyle/>
        <a:p>
          <a:endParaRPr lang="ru-RU"/>
        </a:p>
      </dgm:t>
    </dgm:pt>
    <dgm:pt modelId="{FA3C0A91-EDAB-4954-804D-97BD52A15A47}" type="sibTrans" cxnId="{8E515183-DC5B-4312-83A9-3121299BFFF2}">
      <dgm:prSet/>
      <dgm:spPr/>
      <dgm:t>
        <a:bodyPr/>
        <a:lstStyle/>
        <a:p>
          <a:endParaRPr lang="ru-RU"/>
        </a:p>
      </dgm:t>
    </dgm:pt>
    <dgm:pt modelId="{CF94F333-D5BF-4EC8-A3DC-D0BA4B8D105F}">
      <dgm:prSet phldrT="[Текст]"/>
      <dgm:spPr>
        <a:solidFill>
          <a:srgbClr val="30746B"/>
        </a:solidFill>
      </dgm:spPr>
      <dgm:t>
        <a:bodyPr/>
        <a:lstStyle/>
        <a:p>
          <a:r>
            <a:rPr lang="ru-RU" dirty="0">
              <a:latin typeface="Times New Roman" panose="02020603050405020304" pitchFamily="18" charset="0"/>
              <a:cs typeface="Times New Roman" panose="02020603050405020304" pitchFamily="18" charset="0"/>
            </a:rPr>
            <a:t>В таком случае ребенку нужна помощь со стороны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ru-RU" dirty="0">
              <a:latin typeface="Times New Roman" panose="02020603050405020304" pitchFamily="18" charset="0"/>
              <a:cs typeface="Times New Roman" panose="02020603050405020304" pitchFamily="18" charset="0"/>
            </a:rPr>
            <a:t>чей-то совет или подсказка</a:t>
          </a:r>
          <a:endParaRPr lang="ru-RU" dirty="0"/>
        </a:p>
      </dgm:t>
    </dgm:pt>
    <dgm:pt modelId="{851050E9-9719-46E4-85A1-F528199F3C81}" type="parTrans" cxnId="{46452B39-36A0-4CE7-A4E2-7EA08C5F4992}">
      <dgm:prSet/>
      <dgm:spPr/>
      <dgm:t>
        <a:bodyPr/>
        <a:lstStyle/>
        <a:p>
          <a:endParaRPr lang="ru-RU"/>
        </a:p>
      </dgm:t>
    </dgm:pt>
    <dgm:pt modelId="{4A5F4E3B-0DAE-4D08-A341-2CA897029141}" type="sibTrans" cxnId="{46452B39-36A0-4CE7-A4E2-7EA08C5F4992}">
      <dgm:prSet/>
      <dgm:spPr/>
      <dgm:t>
        <a:bodyPr/>
        <a:lstStyle/>
        <a:p>
          <a:endParaRPr lang="ru-RU"/>
        </a:p>
      </dgm:t>
    </dgm:pt>
    <dgm:pt modelId="{03E82F07-C2BF-4B29-854C-0D18F70CB270}" type="pres">
      <dgm:prSet presAssocID="{8FAE3E87-48C3-4C65-8A8B-125F1F26056E}" presName="linearFlow" presStyleCnt="0">
        <dgm:presLayoutVars>
          <dgm:resizeHandles val="exact"/>
        </dgm:presLayoutVars>
      </dgm:prSet>
      <dgm:spPr/>
    </dgm:pt>
    <dgm:pt modelId="{B107A2C6-1348-42CB-9CF8-6ADB9AE660BC}" type="pres">
      <dgm:prSet presAssocID="{4D9B8ECF-A7CC-4344-9668-F1B1AA1C72D5}" presName="node" presStyleLbl="node1" presStyleIdx="0" presStyleCnt="3">
        <dgm:presLayoutVars>
          <dgm:bulletEnabled val="1"/>
        </dgm:presLayoutVars>
      </dgm:prSet>
      <dgm:spPr/>
    </dgm:pt>
    <dgm:pt modelId="{EB372DBF-4E30-46F0-9874-B5C03D706683}" type="pres">
      <dgm:prSet presAssocID="{76D081B3-8941-4718-9085-4BB0AED99A4F}" presName="sibTrans" presStyleLbl="sibTrans2D1" presStyleIdx="0" presStyleCnt="2"/>
      <dgm:spPr/>
    </dgm:pt>
    <dgm:pt modelId="{1120A6A7-7A55-4A9B-82D7-1AFE735FC14C}" type="pres">
      <dgm:prSet presAssocID="{76D081B3-8941-4718-9085-4BB0AED99A4F}" presName="connectorText" presStyleLbl="sibTrans2D1" presStyleIdx="0" presStyleCnt="2"/>
      <dgm:spPr/>
    </dgm:pt>
    <dgm:pt modelId="{0F4768D1-47AA-4FF3-9958-6FCCA7FB5482}" type="pres">
      <dgm:prSet presAssocID="{54DEFBF4-C40A-432B-8D2C-0ACD26891D2E}" presName="node" presStyleLbl="node1" presStyleIdx="1" presStyleCnt="3">
        <dgm:presLayoutVars>
          <dgm:bulletEnabled val="1"/>
        </dgm:presLayoutVars>
      </dgm:prSet>
      <dgm:spPr/>
    </dgm:pt>
    <dgm:pt modelId="{F327B140-1717-4ECA-8653-12A3EEFE42AE}" type="pres">
      <dgm:prSet presAssocID="{FA3C0A91-EDAB-4954-804D-97BD52A15A47}" presName="sibTrans" presStyleLbl="sibTrans2D1" presStyleIdx="1" presStyleCnt="2"/>
      <dgm:spPr/>
    </dgm:pt>
    <dgm:pt modelId="{8B833CE4-5358-48DE-9B88-E96014B2BE6F}" type="pres">
      <dgm:prSet presAssocID="{FA3C0A91-EDAB-4954-804D-97BD52A15A47}" presName="connectorText" presStyleLbl="sibTrans2D1" presStyleIdx="1" presStyleCnt="2"/>
      <dgm:spPr/>
    </dgm:pt>
    <dgm:pt modelId="{9CA267B4-EBA6-4F3E-90A0-3C0177FD44A0}" type="pres">
      <dgm:prSet presAssocID="{CF94F333-D5BF-4EC8-A3DC-D0BA4B8D105F}" presName="node" presStyleLbl="node1" presStyleIdx="2" presStyleCnt="3">
        <dgm:presLayoutVars>
          <dgm:bulletEnabled val="1"/>
        </dgm:presLayoutVars>
      </dgm:prSet>
      <dgm:spPr/>
    </dgm:pt>
  </dgm:ptLst>
  <dgm:cxnLst>
    <dgm:cxn modelId="{03BC3E1D-EE0C-450E-819B-D7BC183759A8}" type="presOf" srcId="{CF94F333-D5BF-4EC8-A3DC-D0BA4B8D105F}" destId="{9CA267B4-EBA6-4F3E-90A0-3C0177FD44A0}" srcOrd="0" destOrd="0" presId="urn:microsoft.com/office/officeart/2005/8/layout/process2"/>
    <dgm:cxn modelId="{9500F420-08FA-4B01-A452-16CEF7A56B1B}" type="presOf" srcId="{76D081B3-8941-4718-9085-4BB0AED99A4F}" destId="{1120A6A7-7A55-4A9B-82D7-1AFE735FC14C}" srcOrd="1" destOrd="0" presId="urn:microsoft.com/office/officeart/2005/8/layout/process2"/>
    <dgm:cxn modelId="{46452B39-36A0-4CE7-A4E2-7EA08C5F4992}" srcId="{8FAE3E87-48C3-4C65-8A8B-125F1F26056E}" destId="{CF94F333-D5BF-4EC8-A3DC-D0BA4B8D105F}" srcOrd="2" destOrd="0" parTransId="{851050E9-9719-46E4-85A1-F528199F3C81}" sibTransId="{4A5F4E3B-0DAE-4D08-A341-2CA897029141}"/>
    <dgm:cxn modelId="{9D521C40-8C73-4F0C-B8FC-D09F7C5B5F67}" type="presOf" srcId="{FA3C0A91-EDAB-4954-804D-97BD52A15A47}" destId="{8B833CE4-5358-48DE-9B88-E96014B2BE6F}" srcOrd="1" destOrd="0" presId="urn:microsoft.com/office/officeart/2005/8/layout/process2"/>
    <dgm:cxn modelId="{6FA54B4F-C0BD-4354-B0BD-B6FE3E68CBDD}" type="presOf" srcId="{FA3C0A91-EDAB-4954-804D-97BD52A15A47}" destId="{F327B140-1717-4ECA-8653-12A3EEFE42AE}" srcOrd="0" destOrd="0" presId="urn:microsoft.com/office/officeart/2005/8/layout/process2"/>
    <dgm:cxn modelId="{8E515183-DC5B-4312-83A9-3121299BFFF2}" srcId="{8FAE3E87-48C3-4C65-8A8B-125F1F26056E}" destId="{54DEFBF4-C40A-432B-8D2C-0ACD26891D2E}" srcOrd="1" destOrd="0" parTransId="{B9FC550F-16F4-4325-84F1-B2370EDCBCB9}" sibTransId="{FA3C0A91-EDAB-4954-804D-97BD52A15A47}"/>
    <dgm:cxn modelId="{241BFAAB-E46E-4D3B-8BA7-0197C1134CD5}" type="presOf" srcId="{8FAE3E87-48C3-4C65-8A8B-125F1F26056E}" destId="{03E82F07-C2BF-4B29-854C-0D18F70CB270}" srcOrd="0" destOrd="0" presId="urn:microsoft.com/office/officeart/2005/8/layout/process2"/>
    <dgm:cxn modelId="{EE8C6BB3-AE3C-43FA-BBE8-2CC0C7D66188}" type="presOf" srcId="{54DEFBF4-C40A-432B-8D2C-0ACD26891D2E}" destId="{0F4768D1-47AA-4FF3-9958-6FCCA7FB5482}" srcOrd="0" destOrd="0" presId="urn:microsoft.com/office/officeart/2005/8/layout/process2"/>
    <dgm:cxn modelId="{F70BFDBD-05C1-4B76-A233-0F9BF9775639}" type="presOf" srcId="{4D9B8ECF-A7CC-4344-9668-F1B1AA1C72D5}" destId="{B107A2C6-1348-42CB-9CF8-6ADB9AE660BC}" srcOrd="0" destOrd="0" presId="urn:microsoft.com/office/officeart/2005/8/layout/process2"/>
    <dgm:cxn modelId="{9C74FBEE-F961-4DDA-9376-CA6E8CF016BD}" srcId="{8FAE3E87-48C3-4C65-8A8B-125F1F26056E}" destId="{4D9B8ECF-A7CC-4344-9668-F1B1AA1C72D5}" srcOrd="0" destOrd="0" parTransId="{683F91B2-F339-41CC-91A0-488D84A6FFDC}" sibTransId="{76D081B3-8941-4718-9085-4BB0AED99A4F}"/>
    <dgm:cxn modelId="{FAC508FF-3B81-42FE-8847-A5E9DB968666}" type="presOf" srcId="{76D081B3-8941-4718-9085-4BB0AED99A4F}" destId="{EB372DBF-4E30-46F0-9874-B5C03D706683}" srcOrd="0" destOrd="0" presId="urn:microsoft.com/office/officeart/2005/8/layout/process2"/>
    <dgm:cxn modelId="{B019D427-337E-4767-90B7-4EF161A0ADA1}" type="presParOf" srcId="{03E82F07-C2BF-4B29-854C-0D18F70CB270}" destId="{B107A2C6-1348-42CB-9CF8-6ADB9AE660BC}" srcOrd="0" destOrd="0" presId="urn:microsoft.com/office/officeart/2005/8/layout/process2"/>
    <dgm:cxn modelId="{176DF4D4-4022-4003-8E25-DEB7EB7AC9C6}" type="presParOf" srcId="{03E82F07-C2BF-4B29-854C-0D18F70CB270}" destId="{EB372DBF-4E30-46F0-9874-B5C03D706683}" srcOrd="1" destOrd="0" presId="urn:microsoft.com/office/officeart/2005/8/layout/process2"/>
    <dgm:cxn modelId="{89097785-C927-457D-A312-1521D5BA8448}" type="presParOf" srcId="{EB372DBF-4E30-46F0-9874-B5C03D706683}" destId="{1120A6A7-7A55-4A9B-82D7-1AFE735FC14C}" srcOrd="0" destOrd="0" presId="urn:microsoft.com/office/officeart/2005/8/layout/process2"/>
    <dgm:cxn modelId="{673EE976-9718-483E-A55C-ED5E6DC9E48C}" type="presParOf" srcId="{03E82F07-C2BF-4B29-854C-0D18F70CB270}" destId="{0F4768D1-47AA-4FF3-9958-6FCCA7FB5482}" srcOrd="2" destOrd="0" presId="urn:microsoft.com/office/officeart/2005/8/layout/process2"/>
    <dgm:cxn modelId="{2D4ABC16-A3C6-43AC-A7BD-EB74D8D2B099}" type="presParOf" srcId="{03E82F07-C2BF-4B29-854C-0D18F70CB270}" destId="{F327B140-1717-4ECA-8653-12A3EEFE42AE}" srcOrd="3" destOrd="0" presId="urn:microsoft.com/office/officeart/2005/8/layout/process2"/>
    <dgm:cxn modelId="{42C7D999-4287-482B-8644-54BAD92DFD2D}" type="presParOf" srcId="{F327B140-1717-4ECA-8653-12A3EEFE42AE}" destId="{8B833CE4-5358-48DE-9B88-E96014B2BE6F}" srcOrd="0" destOrd="0" presId="urn:microsoft.com/office/officeart/2005/8/layout/process2"/>
    <dgm:cxn modelId="{6D99DFC5-BCF7-4ADE-957D-8859F141DF86}" type="presParOf" srcId="{03E82F07-C2BF-4B29-854C-0D18F70CB270}" destId="{9CA267B4-EBA6-4F3E-90A0-3C0177FD44A0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07A2C6-1348-42CB-9CF8-6ADB9AE660BC}">
      <dsp:nvSpPr>
        <dsp:cNvPr id="0" name=""/>
        <dsp:cNvSpPr/>
      </dsp:nvSpPr>
      <dsp:spPr>
        <a:xfrm>
          <a:off x="78029" y="0"/>
          <a:ext cx="3163093" cy="1354666"/>
        </a:xfrm>
        <a:prstGeom prst="roundRect">
          <a:avLst>
            <a:gd name="adj" fmla="val 10000"/>
          </a:avLst>
        </a:prstGeom>
        <a:solidFill>
          <a:srgbClr val="2A7368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Каждый день школьники сталкиваются с огромным количество задач</a:t>
          </a:r>
          <a:r>
            <a:rPr lang="en-US" sz="1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ru-RU" sz="1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требующими решения</a:t>
          </a:r>
          <a:endParaRPr lang="ru-RU" sz="1700" kern="1200" dirty="0"/>
        </a:p>
      </dsp:txBody>
      <dsp:txXfrm>
        <a:off x="117706" y="39677"/>
        <a:ext cx="3083739" cy="1275312"/>
      </dsp:txXfrm>
    </dsp:sp>
    <dsp:sp modelId="{EB372DBF-4E30-46F0-9874-B5C03D706683}">
      <dsp:nvSpPr>
        <dsp:cNvPr id="0" name=""/>
        <dsp:cNvSpPr/>
      </dsp:nvSpPr>
      <dsp:spPr>
        <a:xfrm rot="5400000">
          <a:off x="1405576" y="1388533"/>
          <a:ext cx="508000" cy="6096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400" kern="1200"/>
        </a:p>
      </dsp:txBody>
      <dsp:txXfrm rot="-5400000">
        <a:off x="1476696" y="1439333"/>
        <a:ext cx="365760" cy="355600"/>
      </dsp:txXfrm>
    </dsp:sp>
    <dsp:sp modelId="{0F4768D1-47AA-4FF3-9958-6FCCA7FB5482}">
      <dsp:nvSpPr>
        <dsp:cNvPr id="0" name=""/>
        <dsp:cNvSpPr/>
      </dsp:nvSpPr>
      <dsp:spPr>
        <a:xfrm>
          <a:off x="78029" y="2032000"/>
          <a:ext cx="3163093" cy="1354666"/>
        </a:xfrm>
        <a:prstGeom prst="roundRect">
          <a:avLst>
            <a:gd name="adj" fmla="val 10000"/>
          </a:avLst>
        </a:prstGeom>
        <a:solidFill>
          <a:srgbClr val="2C7268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Каждый из них сталкивался с 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непонятными или сложными задачами</a:t>
          </a:r>
          <a:r>
            <a:rPr lang="en-US" sz="1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ru-RU" sz="1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попытки решения которых не приносят результата</a:t>
          </a:r>
          <a:endParaRPr lang="ru-RU" sz="1700" kern="1200" dirty="0"/>
        </a:p>
      </dsp:txBody>
      <dsp:txXfrm>
        <a:off x="117706" y="2071677"/>
        <a:ext cx="3083739" cy="1275312"/>
      </dsp:txXfrm>
    </dsp:sp>
    <dsp:sp modelId="{F327B140-1717-4ECA-8653-12A3EEFE42AE}">
      <dsp:nvSpPr>
        <dsp:cNvPr id="0" name=""/>
        <dsp:cNvSpPr/>
      </dsp:nvSpPr>
      <dsp:spPr>
        <a:xfrm rot="5400000">
          <a:off x="1405576" y="3420533"/>
          <a:ext cx="508000" cy="6096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400" kern="1200"/>
        </a:p>
      </dsp:txBody>
      <dsp:txXfrm rot="-5400000">
        <a:off x="1476696" y="3471333"/>
        <a:ext cx="365760" cy="355600"/>
      </dsp:txXfrm>
    </dsp:sp>
    <dsp:sp modelId="{9CA267B4-EBA6-4F3E-90A0-3C0177FD44A0}">
      <dsp:nvSpPr>
        <dsp:cNvPr id="0" name=""/>
        <dsp:cNvSpPr/>
      </dsp:nvSpPr>
      <dsp:spPr>
        <a:xfrm>
          <a:off x="78029" y="4064000"/>
          <a:ext cx="3163093" cy="1354666"/>
        </a:xfrm>
        <a:prstGeom prst="roundRect">
          <a:avLst>
            <a:gd name="adj" fmla="val 10000"/>
          </a:avLst>
        </a:prstGeom>
        <a:solidFill>
          <a:srgbClr val="30746B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В таком случае ребенку нужна помощь со стороны</a:t>
          </a:r>
          <a:r>
            <a:rPr lang="en-US" sz="1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ru-RU" sz="1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чей-то совет или подсказка</a:t>
          </a:r>
          <a:endParaRPr lang="ru-RU" sz="1700" kern="1200" dirty="0"/>
        </a:p>
      </dsp:txBody>
      <dsp:txXfrm>
        <a:off x="117706" y="4103677"/>
        <a:ext cx="3083739" cy="12753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2.jpeg>
</file>

<file path=ppt/media/image3.png>
</file>

<file path=ppt/media/image4.sv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2C2342-9D7C-522F-6D9E-187C6C195A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10A1FA2-0934-79DF-E711-CC20CDF254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D28CB9D-B797-32D0-CEBD-4C24AF355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5EBB3-F14C-4E98-8028-E42B00E1FDA4}" type="datetimeFigureOut">
              <a:rPr lang="ru-RU" smtClean="0"/>
              <a:t>26.01.2024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1DA0F8-1E00-0D4C-C695-42F22B89E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29140F3-2D49-9C9C-D6DF-6E47CA45D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FE3A8-B1A6-41D1-ACD8-5E0A07DF8A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1174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EF659B-B83C-B881-8335-47257E2AE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03EADA2-F640-A2B1-F35F-6234CD9F22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46DAB7F-3CB3-7F1C-B5C6-29A411130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5EBB3-F14C-4E98-8028-E42B00E1FDA4}" type="datetimeFigureOut">
              <a:rPr lang="ru-RU" smtClean="0"/>
              <a:t>26.01.2024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9BCC25C-3794-D940-E532-1369E2991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E3D2A67-6E48-D3C3-3EC0-4B72977B2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FE3A8-B1A6-41D1-ACD8-5E0A07DF8A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4373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17D12CD-6549-C66B-D20F-3112D1D3BD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EB8878B-C150-BB20-47FA-5560DDED69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7067507-041E-7B55-B756-299E7A892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5EBB3-F14C-4E98-8028-E42B00E1FDA4}" type="datetimeFigureOut">
              <a:rPr lang="ru-RU" smtClean="0"/>
              <a:t>26.01.2024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C3C1099-EE0D-86A2-414D-C426A4718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7249218-62FD-5ECA-0531-34151E0E1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FE3A8-B1A6-41D1-ACD8-5E0A07DF8A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0405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1A5041-A10A-B5ED-8EFB-7433AD6CD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291FD08-D065-8FBD-A6F8-30FC438250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F13FD7E-0FA4-EEE4-3375-A849B272C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5EBB3-F14C-4E98-8028-E42B00E1FDA4}" type="datetimeFigureOut">
              <a:rPr lang="ru-RU" smtClean="0"/>
              <a:t>26.01.2024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532E4D6-F62B-3B33-C483-9A0E8D0B8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A40D859-A4C0-1F94-4E42-D0C51F1FE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FE3A8-B1A6-41D1-ACD8-5E0A07DF8A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5651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A6ADA6-7364-6B9C-B36E-DD4A604CD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44ACF5C-3E34-5C66-9F7A-1FD0817AC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3EC740-08BE-E10A-4848-CE9B899A2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5EBB3-F14C-4E98-8028-E42B00E1FDA4}" type="datetimeFigureOut">
              <a:rPr lang="ru-RU" smtClean="0"/>
              <a:t>26.01.2024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3827F30-AAA2-C313-7EF1-09701AEB3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149E24-337B-974C-B806-F3BE9F0AE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FE3A8-B1A6-41D1-ACD8-5E0A07DF8A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8568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7B8C82-B5F2-8702-8CA6-D26AE2C3E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49330D-F62B-5EA9-CBF4-F7E19A10B1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F0B9367-8AF4-B8F4-CA28-ABB872BB09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485F8C9-69BF-8E52-7A42-D8D43AE5E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5EBB3-F14C-4E98-8028-E42B00E1FDA4}" type="datetimeFigureOut">
              <a:rPr lang="ru-RU" smtClean="0"/>
              <a:t>26.01.2024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8C7153E-831F-B1CE-AA57-0A7C65DD5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5278ECE-0526-6329-485C-8462D7778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FE3A8-B1A6-41D1-ACD8-5E0A07DF8A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1002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BAA432-171F-9C95-DE6B-B14C0068B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FD07AFD-CB04-7F59-65FC-8B3A44C11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69C88B3-9FEC-B561-9821-16C3CF1799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6469378-B424-ED25-75B5-84440CE46C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EF47605-CAC4-AB82-7210-ACAEDCE559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DF83FF4-F50A-533B-1574-FFC207565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5EBB3-F14C-4E98-8028-E42B00E1FDA4}" type="datetimeFigureOut">
              <a:rPr lang="ru-RU" smtClean="0"/>
              <a:t>26.01.2024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0C602F0-116B-3F08-B955-3B0BB6DDC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C9D6710-153C-3F82-659A-83306E62E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FE3A8-B1A6-41D1-ACD8-5E0A07DF8A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4884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3B3971-863F-2887-3292-DDAA8F2CB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58694D2-E8D8-4F69-04B6-8C9BB893E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5EBB3-F14C-4E98-8028-E42B00E1FDA4}" type="datetimeFigureOut">
              <a:rPr lang="ru-RU" smtClean="0"/>
              <a:t>26.01.2024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CB95A91-8973-DF68-C50C-7DDB2E53D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EB8D1FE-7A09-3FF0-4282-7EB6E675A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FE3A8-B1A6-41D1-ACD8-5E0A07DF8A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377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D27B626-B3F2-4679-CC17-DF5B35F2A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5EBB3-F14C-4E98-8028-E42B00E1FDA4}" type="datetimeFigureOut">
              <a:rPr lang="ru-RU" smtClean="0"/>
              <a:t>26.01.2024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1C3B759-6833-EA52-2905-AE99057B2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535AF9B-DAA1-544B-593C-BB134313C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FE3A8-B1A6-41D1-ACD8-5E0A07DF8A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0001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367DED-963C-7C93-7DBF-F4D89F6D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C2C3978-C646-0839-ACE9-4A6146B07A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95528FE-0BFE-E127-546A-B56ED818F4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9893E2C-A9AD-0484-8190-9D6E5FD5D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5EBB3-F14C-4E98-8028-E42B00E1FDA4}" type="datetimeFigureOut">
              <a:rPr lang="ru-RU" smtClean="0"/>
              <a:t>26.01.2024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1A60958-60B5-BCDC-9AB2-4F90E5B6F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C7EE753-48A3-20E6-050D-6059C4C5F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FE3A8-B1A6-41D1-ACD8-5E0A07DF8A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7314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8A669D-3E4E-BEF5-4270-190B24187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1F10EDD-FCFB-0EFA-FC8A-63DB88FF92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E3C1C7F-199F-0DDC-EA2B-291C4F5651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1756B9B-25CD-4A2A-D8A0-7A6155B76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5EBB3-F14C-4E98-8028-E42B00E1FDA4}" type="datetimeFigureOut">
              <a:rPr lang="ru-RU" smtClean="0"/>
              <a:t>26.01.2024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6E5C4C8-85A7-02A3-BC9B-B32DABBBA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F268838-4156-331D-8F2C-93DCD4D53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FE3A8-B1A6-41D1-ACD8-5E0A07DF8A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5329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F36705-AAB9-1429-8B2D-8503123DC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39CBB4B-F4D6-3515-C52B-EC69BB8667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4F7E50-0D8F-12F1-50CE-BDCBD5FEBE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825EBB3-F14C-4E98-8028-E42B00E1FDA4}" type="datetimeFigureOut">
              <a:rPr lang="ru-RU" smtClean="0"/>
              <a:t>26.01.2024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1EFD231-1ADA-059B-BBBB-E8845EC894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4AC424D-6601-2D3C-29BC-D79436B57C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FFE3A8-B1A6-41D1-ACD8-5E0A07DF8A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2882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lib.tau-edu.kz/wp-content/uploads/2023/01/&#1051;&#1102;&#1073;&#1072;&#1085;&#1086;&#1074;&#1080;&#1095;-&#1041;.-&#1055;&#1088;&#1086;&#1089;&#1090;&#1086;&#1081;-Python.-&#1057;&#1086;&#1074;&#1088;&#1077;&#1084;&#1077;&#1085;&#1085;&#1099;&#1081;-&#1089;&#1090;&#1080;&#1083;&#1100;-&#1087;&#1088;&#1086;&#1075;&#1088;&#1072;&#1084;&#1084;&#1080;&#1088;&#1086;&#1074;&#1072;&#1085;&#1080;&#1103;.pdf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rive.google.com/file/d/1ZijoCAEVF8BPw5iEQKMDe2hyQ5NuRrEu/view?pli=1" TargetMode="External"/><Relationship Id="rId5" Type="http://schemas.openxmlformats.org/officeDocument/2006/relationships/hyperlink" Target="https://www.cyberforum.ru/" TargetMode="External"/><Relationship Id="rId4" Type="http://schemas.openxmlformats.org/officeDocument/2006/relationships/hyperlink" Target="https://habr.com/ru/article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Изображение выглядит как одежда, человек, зарисовка,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CA59C610-43A6-870D-63CB-F93C4F99D7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2"/>
          <a:stretch/>
        </p:blipFill>
        <p:spPr bwMode="auto"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033" name="Freeform: Shape 1032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35" name="Freeform: Shape 1034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D90270-E0BA-E333-281F-C46D5A9816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3"/>
            <a:ext cx="4129645" cy="3204134"/>
          </a:xfrm>
        </p:spPr>
        <p:txBody>
          <a:bodyPr anchor="b">
            <a:norm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ru-RU" sz="3400" b="0" i="0" u="none" strike="noStrike" dirty="0">
                <a:effectLst/>
                <a:latin typeface="Arial" panose="020B0604020202020204" pitchFamily="34" charset="0"/>
              </a:rPr>
              <a:t>Быстрое и наглядное решение физических задач</a:t>
            </a:r>
            <a:br>
              <a:rPr lang="ru-RU" sz="3400" b="0" dirty="0">
                <a:effectLst/>
              </a:rPr>
            </a:br>
            <a:br>
              <a:rPr lang="ru-RU" sz="3400" dirty="0"/>
            </a:br>
            <a:endParaRPr lang="ru-RU" sz="34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3044635-B028-913B-96C4-93F50FEF75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>
            <a:norm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ru-RU" sz="1400" b="0" i="0" u="none" strike="noStrike">
                <a:effectLst/>
                <a:latin typeface="Arial" panose="020B0604020202020204" pitchFamily="34" charset="0"/>
              </a:rPr>
              <a:t>Подготовил:</a:t>
            </a:r>
            <a:r>
              <a:rPr lang="en-US" sz="1400" b="0" i="0" u="none" strike="noStrike">
                <a:effectLst/>
                <a:latin typeface="Arial" panose="020B0604020202020204" pitchFamily="34" charset="0"/>
              </a:rPr>
              <a:t> </a:t>
            </a:r>
            <a:r>
              <a:rPr lang="ru-RU" sz="1400" b="0" i="0" u="none" strike="noStrike">
                <a:effectLst/>
                <a:latin typeface="Arial" panose="020B0604020202020204" pitchFamily="34" charset="0"/>
              </a:rPr>
              <a:t>Михаил Щукин</a:t>
            </a:r>
            <a:br>
              <a:rPr lang="ru-RU" sz="1400" b="0" i="0" u="none" strike="noStrike">
                <a:effectLst/>
                <a:latin typeface="Arial" panose="020B0604020202020204" pitchFamily="34" charset="0"/>
              </a:rPr>
            </a:br>
            <a:r>
              <a:rPr lang="ru-RU" sz="1400" b="0" i="0" u="none" strike="noStrike">
                <a:effectLst/>
                <a:latin typeface="Arial" panose="020B0604020202020204" pitchFamily="34" charset="0"/>
              </a:rPr>
              <a:t>Научный руководитель: Старикова Н.П.</a:t>
            </a:r>
            <a:endParaRPr lang="ru-RU" sz="1400" b="0">
              <a:effectLst/>
            </a:endParaRPr>
          </a:p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ru-RU" sz="1400" b="0" i="0" u="none" strike="noStrike">
                <a:effectLst/>
                <a:latin typeface="Arial" panose="020B0604020202020204" pitchFamily="34" charset="0"/>
              </a:rPr>
              <a:t>Учебное заведение: МБОУ Лицей №15</a:t>
            </a:r>
            <a:endParaRPr lang="ru-RU" sz="1400" b="0">
              <a:effectLst/>
            </a:endParaRPr>
          </a:p>
          <a:p>
            <a:pPr algn="l"/>
            <a:br>
              <a:rPr lang="ru-RU" sz="1400"/>
            </a:br>
            <a:endParaRPr lang="ru-RU" sz="1400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9294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273415-8A43-0C38-E569-CD337E1A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Содержание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44397A-FCA1-4469-4ACA-709F8FE7B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5454"/>
            <a:ext cx="10515600" cy="4351338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Трудные задачи 3 стр.</a:t>
            </a:r>
          </a:p>
          <a:p>
            <a:r>
              <a:rPr lang="ru-RU" dirty="0">
                <a:solidFill>
                  <a:schemeClr val="bg1"/>
                </a:solidFill>
              </a:rPr>
              <a:t>Помощь со стороны 4 стр.</a:t>
            </a:r>
          </a:p>
          <a:p>
            <a:r>
              <a:rPr lang="ru-RU" dirty="0">
                <a:solidFill>
                  <a:schemeClr val="bg1"/>
                </a:solidFill>
              </a:rPr>
              <a:t>Проблема интернета 5 стр.</a:t>
            </a:r>
          </a:p>
          <a:p>
            <a:r>
              <a:rPr lang="ru-RU" dirty="0">
                <a:solidFill>
                  <a:schemeClr val="bg1"/>
                </a:solidFill>
              </a:rPr>
              <a:t>Твой личный помощник 6 стр.</a:t>
            </a:r>
          </a:p>
          <a:p>
            <a:r>
              <a:rPr lang="ru-RU" dirty="0">
                <a:solidFill>
                  <a:schemeClr val="bg1"/>
                </a:solidFill>
              </a:rPr>
              <a:t>Общие сведения о программе 7 стр.</a:t>
            </a:r>
          </a:p>
          <a:p>
            <a:r>
              <a:rPr lang="ru-RU" dirty="0">
                <a:solidFill>
                  <a:schemeClr val="bg1"/>
                </a:solidFill>
              </a:rPr>
              <a:t>Скрины работы программы 8 стр.</a:t>
            </a:r>
          </a:p>
          <a:p>
            <a:r>
              <a:rPr lang="ru-RU" dirty="0">
                <a:solidFill>
                  <a:schemeClr val="bg1"/>
                </a:solidFill>
              </a:rPr>
              <a:t>Список литературы 9 стр.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56162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3C2898D9-44B9-760A-FEB7-1018ABB2BC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54" r="3439" b="-1"/>
          <a:stretch/>
        </p:blipFill>
        <p:spPr bwMode="auto">
          <a:xfrm>
            <a:off x="2698060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9" name="Rectangle 205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3" name="Схема 2">
            <a:extLst>
              <a:ext uri="{FF2B5EF4-FFF2-40B4-BE49-F238E27FC236}">
                <a16:creationId xmlns:a16="http://schemas.microsoft.com/office/drawing/2014/main" id="{1732E04A-D62A-85D5-D298-45AF429A24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61378801"/>
              </p:ext>
            </p:extLst>
          </p:nvPr>
        </p:nvGraphicFramePr>
        <p:xfrm>
          <a:off x="77190" y="1227849"/>
          <a:ext cx="3319153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62CAF24-2B0D-F8F0-9B73-14F85D3071FF}"/>
              </a:ext>
            </a:extLst>
          </p:cNvPr>
          <p:cNvSpPr/>
          <p:nvPr/>
        </p:nvSpPr>
        <p:spPr>
          <a:xfrm>
            <a:off x="108152" y="93035"/>
            <a:ext cx="51798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Трудные задачи</a:t>
            </a:r>
            <a:endParaRPr lang="ru-R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66653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F7D788E-2C1B-4EF4-8719-12613771F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452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4C26A0-9D19-F53A-A04A-5910822ED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949" y="3499076"/>
            <a:ext cx="6053558" cy="242477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>
                <a:solidFill>
                  <a:srgbClr val="FFFFFF"/>
                </a:solidFill>
              </a:rPr>
              <a:t>Помощь со стороны</a:t>
            </a:r>
            <a:endParaRPr lang="en-US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C54E824-C0F4-480B-BC88-689F50C45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6199" y="548"/>
            <a:ext cx="4349752" cy="3142889"/>
          </a:xfrm>
          <a:custGeom>
            <a:avLst/>
            <a:gdLst>
              <a:gd name="connsiteX0" fmla="*/ 229420 w 4349752"/>
              <a:gd name="connsiteY0" fmla="*/ 0 h 3142889"/>
              <a:gd name="connsiteX1" fmla="*/ 4120333 w 4349752"/>
              <a:gd name="connsiteY1" fmla="*/ 0 h 3142889"/>
              <a:gd name="connsiteX2" fmla="*/ 4178840 w 4349752"/>
              <a:gd name="connsiteY2" fmla="*/ 121453 h 3142889"/>
              <a:gd name="connsiteX3" fmla="*/ 4349752 w 4349752"/>
              <a:gd name="connsiteY3" fmla="*/ 968013 h 3142889"/>
              <a:gd name="connsiteX4" fmla="*/ 2174876 w 4349752"/>
              <a:gd name="connsiteY4" fmla="*/ 3142889 h 3142889"/>
              <a:gd name="connsiteX5" fmla="*/ 0 w 4349752"/>
              <a:gd name="connsiteY5" fmla="*/ 968013 h 3142889"/>
              <a:gd name="connsiteX6" fmla="*/ 170913 w 4349752"/>
              <a:gd name="connsiteY6" fmla="*/ 121453 h 3142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49752" h="3142889">
                <a:moveTo>
                  <a:pt x="229420" y="0"/>
                </a:moveTo>
                <a:lnTo>
                  <a:pt x="4120333" y="0"/>
                </a:lnTo>
                <a:lnTo>
                  <a:pt x="4178840" y="121453"/>
                </a:lnTo>
                <a:cubicBezTo>
                  <a:pt x="4288894" y="381652"/>
                  <a:pt x="4349752" y="667725"/>
                  <a:pt x="4349752" y="968013"/>
                </a:cubicBezTo>
                <a:cubicBezTo>
                  <a:pt x="4349752" y="2169164"/>
                  <a:pt x="3376027" y="3142889"/>
                  <a:pt x="2174876" y="3142889"/>
                </a:cubicBezTo>
                <a:cubicBezTo>
                  <a:pt x="973725" y="3142889"/>
                  <a:pt x="0" y="2169164"/>
                  <a:pt x="0" y="968013"/>
                </a:cubicBezTo>
                <a:cubicBezTo>
                  <a:pt x="0" y="667725"/>
                  <a:pt x="60858" y="381652"/>
                  <a:pt x="170913" y="12145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8DEA6A1-FC5C-4E6E-BBBF-7E472949B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3759" y="1421356"/>
            <a:ext cx="4538241" cy="5436644"/>
          </a:xfrm>
          <a:custGeom>
            <a:avLst/>
            <a:gdLst>
              <a:gd name="connsiteX0" fmla="*/ 3084645 w 4538241"/>
              <a:gd name="connsiteY0" fmla="*/ 0 h 5436644"/>
              <a:gd name="connsiteX1" fmla="*/ 4285328 w 4538241"/>
              <a:gd name="connsiteY1" fmla="*/ 242407 h 5436644"/>
              <a:gd name="connsiteX2" fmla="*/ 4538241 w 4538241"/>
              <a:gd name="connsiteY2" fmla="*/ 364242 h 5436644"/>
              <a:gd name="connsiteX3" fmla="*/ 4538241 w 4538241"/>
              <a:gd name="connsiteY3" fmla="*/ 5436644 h 5436644"/>
              <a:gd name="connsiteX4" fmla="*/ 1091428 w 4538241"/>
              <a:gd name="connsiteY4" fmla="*/ 5436644 h 5436644"/>
              <a:gd name="connsiteX5" fmla="*/ 903472 w 4538241"/>
              <a:gd name="connsiteY5" fmla="*/ 5265818 h 5436644"/>
              <a:gd name="connsiteX6" fmla="*/ 0 w 4538241"/>
              <a:gd name="connsiteY6" fmla="*/ 3084645 h 5436644"/>
              <a:gd name="connsiteX7" fmla="*/ 3084645 w 4538241"/>
              <a:gd name="connsiteY7" fmla="*/ 0 h 543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38241" h="5436644">
                <a:moveTo>
                  <a:pt x="3084645" y="0"/>
                </a:moveTo>
                <a:cubicBezTo>
                  <a:pt x="3510546" y="0"/>
                  <a:pt x="3916286" y="86315"/>
                  <a:pt x="4285328" y="242407"/>
                </a:cubicBezTo>
                <a:lnTo>
                  <a:pt x="4538241" y="364242"/>
                </a:lnTo>
                <a:lnTo>
                  <a:pt x="4538241" y="5436644"/>
                </a:lnTo>
                <a:lnTo>
                  <a:pt x="1091428" y="5436644"/>
                </a:lnTo>
                <a:lnTo>
                  <a:pt x="903472" y="5265818"/>
                </a:lnTo>
                <a:cubicBezTo>
                  <a:pt x="345261" y="4707608"/>
                  <a:pt x="0" y="3936446"/>
                  <a:pt x="0" y="3084645"/>
                </a:cubicBezTo>
                <a:cubicBezTo>
                  <a:pt x="0" y="1381043"/>
                  <a:pt x="1381043" y="0"/>
                  <a:pt x="3084645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6AAAC3B-1954-46B7-BBAC-27DFF5B52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9395" y="0"/>
            <a:ext cx="4023360" cy="2980240"/>
          </a:xfrm>
          <a:custGeom>
            <a:avLst/>
            <a:gdLst>
              <a:gd name="connsiteX0" fmla="*/ 248676 w 4023360"/>
              <a:gd name="connsiteY0" fmla="*/ 0 h 2980240"/>
              <a:gd name="connsiteX1" fmla="*/ 3774684 w 4023360"/>
              <a:gd name="connsiteY1" fmla="*/ 0 h 2980240"/>
              <a:gd name="connsiteX2" fmla="*/ 3780561 w 4023360"/>
              <a:gd name="connsiteY2" fmla="*/ 9674 h 2980240"/>
              <a:gd name="connsiteX3" fmla="*/ 4023360 w 4023360"/>
              <a:gd name="connsiteY3" fmla="*/ 968560 h 2980240"/>
              <a:gd name="connsiteX4" fmla="*/ 2011680 w 4023360"/>
              <a:gd name="connsiteY4" fmla="*/ 2980240 h 2980240"/>
              <a:gd name="connsiteX5" fmla="*/ 0 w 4023360"/>
              <a:gd name="connsiteY5" fmla="*/ 968560 h 2980240"/>
              <a:gd name="connsiteX6" fmla="*/ 242799 w 4023360"/>
              <a:gd name="connsiteY6" fmla="*/ 9674 h 298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23360" h="2980240">
                <a:moveTo>
                  <a:pt x="248676" y="0"/>
                </a:moveTo>
                <a:lnTo>
                  <a:pt x="3774684" y="0"/>
                </a:lnTo>
                <a:lnTo>
                  <a:pt x="3780561" y="9674"/>
                </a:lnTo>
                <a:cubicBezTo>
                  <a:pt x="3935405" y="294716"/>
                  <a:pt x="4023360" y="621366"/>
                  <a:pt x="4023360" y="968560"/>
                </a:cubicBezTo>
                <a:cubicBezTo>
                  <a:pt x="4023360" y="2079580"/>
                  <a:pt x="3122700" y="2980240"/>
                  <a:pt x="2011680" y="2980240"/>
                </a:cubicBezTo>
                <a:cubicBezTo>
                  <a:pt x="900660" y="2980240"/>
                  <a:pt x="0" y="2079580"/>
                  <a:pt x="0" y="968560"/>
                </a:cubicBezTo>
                <a:cubicBezTo>
                  <a:pt x="0" y="621366"/>
                  <a:pt x="87955" y="294716"/>
                  <a:pt x="242799" y="967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7F5EBBC-B270-5A40-E856-CA18C1463E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891" y="415506"/>
            <a:ext cx="3230797" cy="20117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400" dirty="0" err="1"/>
              <a:t>Этим</a:t>
            </a:r>
            <a:r>
              <a:rPr lang="en-US" sz="1400" dirty="0"/>
              <a:t> </a:t>
            </a:r>
            <a:r>
              <a:rPr lang="en-US" sz="1400" dirty="0" err="1"/>
              <a:t>человеком</a:t>
            </a:r>
            <a:r>
              <a:rPr lang="en-US" sz="1400" dirty="0"/>
              <a:t> </a:t>
            </a:r>
            <a:r>
              <a:rPr lang="en-US" sz="1400" dirty="0" err="1"/>
              <a:t>может</a:t>
            </a:r>
            <a:r>
              <a:rPr lang="en-US" sz="1400" dirty="0"/>
              <a:t> </a:t>
            </a:r>
            <a:r>
              <a:rPr lang="en-US" sz="1400" dirty="0" err="1"/>
              <a:t>быть</a:t>
            </a:r>
            <a:r>
              <a:rPr lang="en-US" sz="1400" dirty="0"/>
              <a:t> </a:t>
            </a:r>
            <a:r>
              <a:rPr lang="en-US" sz="1400" dirty="0" err="1"/>
              <a:t>учитель</a:t>
            </a:r>
            <a:r>
              <a:rPr lang="en-US" sz="1400" dirty="0"/>
              <a:t>, </a:t>
            </a:r>
            <a:r>
              <a:rPr lang="en-US" sz="1400" dirty="0" err="1"/>
              <a:t>который</a:t>
            </a:r>
            <a:r>
              <a:rPr lang="en-US" sz="1400" dirty="0"/>
              <a:t> </a:t>
            </a:r>
            <a:r>
              <a:rPr lang="en-US" sz="1400" dirty="0" err="1"/>
              <a:t>объяснит</a:t>
            </a:r>
            <a:r>
              <a:rPr lang="en-US" sz="1400" dirty="0"/>
              <a:t> </a:t>
            </a:r>
            <a:r>
              <a:rPr lang="en-US" sz="1400" dirty="0" err="1"/>
              <a:t>задачу</a:t>
            </a:r>
            <a:r>
              <a:rPr lang="en-US" sz="1400" dirty="0"/>
              <a:t> в </a:t>
            </a:r>
            <a:r>
              <a:rPr lang="en-US" sz="1400" dirty="0" err="1"/>
              <a:t>мельчайших</a:t>
            </a:r>
            <a:r>
              <a:rPr lang="en-US" sz="1400" dirty="0"/>
              <a:t> </a:t>
            </a:r>
            <a:r>
              <a:rPr lang="en-US" sz="1400" dirty="0" err="1"/>
              <a:t>подробностях</a:t>
            </a:r>
            <a:r>
              <a:rPr lang="en-US" sz="1400" dirty="0"/>
              <a:t>, </a:t>
            </a:r>
            <a:r>
              <a:rPr lang="en-US" sz="1400" dirty="0" err="1"/>
              <a:t>или</a:t>
            </a:r>
            <a:r>
              <a:rPr lang="en-US" sz="1400" dirty="0"/>
              <a:t> </a:t>
            </a:r>
            <a:r>
              <a:rPr lang="en-US" sz="1400" dirty="0" err="1"/>
              <a:t>одноклассник</a:t>
            </a:r>
            <a:r>
              <a:rPr lang="en-US" sz="1400" dirty="0"/>
              <a:t>, </a:t>
            </a:r>
            <a:r>
              <a:rPr lang="en-US" sz="1400" dirty="0" err="1"/>
              <a:t>который</a:t>
            </a:r>
            <a:r>
              <a:rPr lang="en-US" sz="1400" dirty="0"/>
              <a:t> </a:t>
            </a:r>
            <a:r>
              <a:rPr lang="en-US" sz="1400" dirty="0" err="1"/>
              <a:t>подскажет</a:t>
            </a:r>
            <a:r>
              <a:rPr lang="en-US" sz="1400" dirty="0"/>
              <a:t>, </a:t>
            </a:r>
            <a:r>
              <a:rPr lang="en-US" sz="1400" dirty="0" err="1"/>
              <a:t>что</a:t>
            </a:r>
            <a:r>
              <a:rPr lang="en-US" sz="1400" dirty="0"/>
              <a:t> </a:t>
            </a:r>
            <a:r>
              <a:rPr lang="en-US" sz="1400" dirty="0" err="1"/>
              <a:t>ты</a:t>
            </a:r>
            <a:r>
              <a:rPr lang="en-US" sz="1400" dirty="0"/>
              <a:t> </a:t>
            </a:r>
            <a:r>
              <a:rPr lang="en-US" sz="1400" dirty="0" err="1"/>
              <a:t>сделал</a:t>
            </a:r>
            <a:r>
              <a:rPr lang="en-US" sz="1400" dirty="0"/>
              <a:t> </a:t>
            </a:r>
            <a:r>
              <a:rPr lang="en-US" sz="1400" dirty="0" err="1"/>
              <a:t>не</a:t>
            </a:r>
            <a:r>
              <a:rPr lang="en-US" sz="1400" dirty="0"/>
              <a:t> </a:t>
            </a:r>
            <a:r>
              <a:rPr lang="en-US" sz="1400" dirty="0" err="1"/>
              <a:t>так</a:t>
            </a:r>
            <a:r>
              <a:rPr lang="en-US" sz="1400" dirty="0"/>
              <a:t>. </a:t>
            </a:r>
          </a:p>
          <a:p>
            <a:endParaRPr lang="en-US" sz="140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5AD6500-BB62-4AAC-9D2F-C10DDC90C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16897" y="1584494"/>
            <a:ext cx="4375105" cy="5273507"/>
          </a:xfrm>
          <a:custGeom>
            <a:avLst/>
            <a:gdLst>
              <a:gd name="connsiteX0" fmla="*/ 2921508 w 4375105"/>
              <a:gd name="connsiteY0" fmla="*/ 0 h 5273507"/>
              <a:gd name="connsiteX1" fmla="*/ 4314072 w 4375105"/>
              <a:gd name="connsiteY1" fmla="*/ 352611 h 5273507"/>
              <a:gd name="connsiteX2" fmla="*/ 4375105 w 4375105"/>
              <a:gd name="connsiteY2" fmla="*/ 389689 h 5273507"/>
              <a:gd name="connsiteX3" fmla="*/ 4375105 w 4375105"/>
              <a:gd name="connsiteY3" fmla="*/ 5273507 h 5273507"/>
              <a:gd name="connsiteX4" fmla="*/ 1193705 w 4375105"/>
              <a:gd name="connsiteY4" fmla="*/ 5273507 h 5273507"/>
              <a:gd name="connsiteX5" fmla="*/ 1063158 w 4375105"/>
              <a:gd name="connsiteY5" fmla="*/ 5175886 h 5273507"/>
              <a:gd name="connsiteX6" fmla="*/ 0 w 4375105"/>
              <a:gd name="connsiteY6" fmla="*/ 2921508 h 5273507"/>
              <a:gd name="connsiteX7" fmla="*/ 2921508 w 4375105"/>
              <a:gd name="connsiteY7" fmla="*/ 0 h 5273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75105" h="5273507">
                <a:moveTo>
                  <a:pt x="2921508" y="0"/>
                </a:moveTo>
                <a:cubicBezTo>
                  <a:pt x="3425728" y="0"/>
                  <a:pt x="3900114" y="127735"/>
                  <a:pt x="4314072" y="352611"/>
                </a:cubicBezTo>
                <a:lnTo>
                  <a:pt x="4375105" y="389689"/>
                </a:lnTo>
                <a:lnTo>
                  <a:pt x="4375105" y="5273507"/>
                </a:lnTo>
                <a:lnTo>
                  <a:pt x="1193705" y="5273507"/>
                </a:lnTo>
                <a:lnTo>
                  <a:pt x="1063158" y="5175886"/>
                </a:lnTo>
                <a:cubicBezTo>
                  <a:pt x="413861" y="4640038"/>
                  <a:pt x="0" y="3829104"/>
                  <a:pt x="0" y="2921508"/>
                </a:cubicBezTo>
                <a:cubicBezTo>
                  <a:pt x="0" y="1308004"/>
                  <a:pt x="1308004" y="0"/>
                  <a:pt x="292150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280320-F716-71A9-FEB8-FBFB537705F1}"/>
              </a:ext>
            </a:extLst>
          </p:cNvPr>
          <p:cNvSpPr txBox="1"/>
          <p:nvPr/>
        </p:nvSpPr>
        <p:spPr>
          <a:xfrm>
            <a:off x="8386139" y="3143438"/>
            <a:ext cx="3474621" cy="27804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Но</a:t>
            </a:r>
            <a:r>
              <a:rPr lang="en-US" sz="2000" dirty="0"/>
              <a:t> </a:t>
            </a:r>
            <a:r>
              <a:rPr lang="en-US" sz="2000" dirty="0" err="1"/>
              <a:t>что</a:t>
            </a:r>
            <a:r>
              <a:rPr lang="en-US" sz="2000" dirty="0"/>
              <a:t> </a:t>
            </a:r>
            <a:r>
              <a:rPr lang="en-US" sz="2000" dirty="0" err="1"/>
              <a:t>делать</a:t>
            </a:r>
            <a:r>
              <a:rPr lang="en-US" sz="2000" dirty="0"/>
              <a:t>, </a:t>
            </a:r>
            <a:r>
              <a:rPr lang="en-US" sz="2000" dirty="0" err="1"/>
              <a:t>если</a:t>
            </a:r>
            <a:r>
              <a:rPr lang="en-US" sz="2000" dirty="0"/>
              <a:t> </a:t>
            </a:r>
            <a:r>
              <a:rPr lang="en-US" sz="2000" dirty="0" err="1"/>
              <a:t>рядом</a:t>
            </a:r>
            <a:r>
              <a:rPr lang="en-US" sz="2000" dirty="0"/>
              <a:t> с </a:t>
            </a:r>
            <a:r>
              <a:rPr lang="en-US" sz="2000" dirty="0" err="1"/>
              <a:t>тобой</a:t>
            </a:r>
            <a:r>
              <a:rPr lang="en-US" sz="2000" dirty="0"/>
              <a:t> </a:t>
            </a:r>
            <a:r>
              <a:rPr lang="en-US" sz="2000" dirty="0" err="1"/>
              <a:t>никого</a:t>
            </a:r>
            <a:r>
              <a:rPr lang="en-US" sz="2000" dirty="0"/>
              <a:t> </a:t>
            </a:r>
            <a:r>
              <a:rPr lang="en-US" sz="2000" dirty="0" err="1"/>
              <a:t>не</a:t>
            </a:r>
            <a:r>
              <a:rPr lang="en-US" sz="2000" dirty="0"/>
              <a:t> </a:t>
            </a:r>
            <a:r>
              <a:rPr lang="en-US" sz="2000" dirty="0" err="1"/>
              <a:t>оказалось</a:t>
            </a:r>
            <a:r>
              <a:rPr lang="en-US" sz="2000" dirty="0"/>
              <a:t>?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К </a:t>
            </a:r>
            <a:r>
              <a:rPr lang="en-US" sz="2000" dirty="0" err="1"/>
              <a:t>примеру</a:t>
            </a:r>
            <a:r>
              <a:rPr lang="en-US" sz="2000" dirty="0"/>
              <a:t>, </a:t>
            </a:r>
            <a:r>
              <a:rPr lang="en-US" sz="2000" dirty="0" err="1"/>
              <a:t>ты</a:t>
            </a:r>
            <a:r>
              <a:rPr lang="en-US" sz="2000" dirty="0"/>
              <a:t> </a:t>
            </a:r>
            <a:r>
              <a:rPr lang="en-US" sz="2000" dirty="0" err="1"/>
              <a:t>сидишь</a:t>
            </a:r>
            <a:r>
              <a:rPr lang="en-US" sz="2000" dirty="0"/>
              <a:t> </a:t>
            </a:r>
            <a:r>
              <a:rPr lang="en-US" sz="2000" dirty="0" err="1"/>
              <a:t>один</a:t>
            </a:r>
            <a:r>
              <a:rPr lang="en-US" sz="2000" dirty="0"/>
              <a:t> </a:t>
            </a:r>
            <a:r>
              <a:rPr lang="en-US" sz="2000" dirty="0" err="1"/>
              <a:t>дома</a:t>
            </a:r>
            <a:r>
              <a:rPr lang="en-US" sz="2000" dirty="0"/>
              <a:t> и </a:t>
            </a:r>
            <a:r>
              <a:rPr lang="en-US" sz="2000" dirty="0" err="1"/>
              <a:t>никак</a:t>
            </a:r>
            <a:r>
              <a:rPr lang="en-US" sz="2000" dirty="0"/>
              <a:t> </a:t>
            </a:r>
            <a:r>
              <a:rPr lang="en-US" sz="2000" dirty="0" err="1"/>
              <a:t>не</a:t>
            </a:r>
            <a:r>
              <a:rPr lang="en-US" sz="2000" dirty="0"/>
              <a:t> </a:t>
            </a:r>
            <a:r>
              <a:rPr lang="en-US" sz="2000" dirty="0" err="1"/>
              <a:t>можешь</a:t>
            </a:r>
            <a:r>
              <a:rPr lang="en-US" sz="2000" dirty="0"/>
              <a:t> </a:t>
            </a:r>
            <a:r>
              <a:rPr lang="en-US" sz="2000" dirty="0" err="1"/>
              <a:t>додуматься</a:t>
            </a:r>
            <a:r>
              <a:rPr lang="en-US" sz="2000" dirty="0"/>
              <a:t> </a:t>
            </a:r>
            <a:r>
              <a:rPr lang="en-US" sz="2000" dirty="0" err="1"/>
              <a:t>до</a:t>
            </a:r>
            <a:r>
              <a:rPr lang="en-US" sz="2000" dirty="0"/>
              <a:t> </a:t>
            </a:r>
            <a:r>
              <a:rPr lang="en-US" sz="2000" dirty="0" err="1"/>
              <a:t>решения</a:t>
            </a:r>
            <a:r>
              <a:rPr lang="en-US" sz="2000" dirty="0"/>
              <a:t>, </a:t>
            </a:r>
            <a:r>
              <a:rPr lang="en-US" sz="2000" dirty="0" err="1"/>
              <a:t>казалось</a:t>
            </a:r>
            <a:r>
              <a:rPr lang="en-US" sz="2000" dirty="0"/>
              <a:t> </a:t>
            </a:r>
            <a:r>
              <a:rPr lang="en-US" sz="2000" dirty="0" err="1"/>
              <a:t>простой</a:t>
            </a:r>
            <a:r>
              <a:rPr lang="en-US" sz="2000" dirty="0"/>
              <a:t> </a:t>
            </a:r>
            <a:r>
              <a:rPr lang="en-US" sz="2000" dirty="0" err="1"/>
              <a:t>задачи</a:t>
            </a:r>
            <a:r>
              <a:rPr lang="en-US" sz="20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343845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8D436F-9ACD-4C92-AFC8-C934C527A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0538E0-A884-4E60-A6AB-77D830E2FC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3478" y="0"/>
            <a:ext cx="465738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E8432D-8539-A95C-6F2C-624A6C324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162" y="3050434"/>
            <a:ext cx="3722933" cy="757130"/>
          </a:xfrm>
          <a:ln w="25400" cap="sq">
            <a:solidFill>
              <a:srgbClr val="FFFFFF"/>
            </a:solidFill>
            <a:miter lim="800000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Проблема интернета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0D7DD0-1C67-4D4C-9E06-678233DB84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3478" cy="6858000"/>
          </a:xfrm>
          <a:prstGeom prst="rect">
            <a:avLst/>
          </a:prstGeom>
          <a:solidFill>
            <a:srgbClr val="40404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CED0A0-6D3B-F299-C1CC-C826E10B4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4536" y="640080"/>
            <a:ext cx="5053066" cy="2546604"/>
          </a:xfrm>
        </p:spPr>
        <p:txBody>
          <a:bodyPr vert="horz" lIns="91440" tIns="45720" rIns="91440" bIns="45720" rtlCol="0">
            <a:normAutofit/>
          </a:bodyPr>
          <a:lstStyle/>
          <a:p>
            <a:pPr marL="0"/>
            <a:r>
              <a:rPr lang="en-US" sz="2000"/>
              <a:t>В казалось, безысходных случаях, на помощь может прийти интернет, который без труда может помочь тебе решить даже сложную задачу. </a:t>
            </a:r>
          </a:p>
          <a:p>
            <a:pPr marL="0"/>
            <a:endParaRPr lang="en-US" sz="2000"/>
          </a:p>
          <a:p>
            <a:pPr marL="0"/>
            <a:endParaRPr lang="en-US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6B6C92-5B6C-BCA2-DFAD-7FC99E154B26}"/>
              </a:ext>
            </a:extLst>
          </p:cNvPr>
          <p:cNvSpPr txBox="1"/>
          <p:nvPr/>
        </p:nvSpPr>
        <p:spPr>
          <a:xfrm>
            <a:off x="6570204" y="3671315"/>
            <a:ext cx="5057398" cy="25466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Проблема</a:t>
            </a:r>
            <a:r>
              <a:rPr lang="en-US" sz="2000" dirty="0"/>
              <a:t> </a:t>
            </a:r>
            <a:r>
              <a:rPr lang="en-US" sz="2000" dirty="0" err="1"/>
              <a:t>лишь</a:t>
            </a:r>
            <a:r>
              <a:rPr lang="en-US" sz="2000" dirty="0"/>
              <a:t> в </a:t>
            </a:r>
            <a:r>
              <a:rPr lang="en-US" sz="2000" dirty="0" err="1"/>
              <a:t>том</a:t>
            </a:r>
            <a:r>
              <a:rPr lang="en-US" sz="2000" dirty="0"/>
              <a:t>, </a:t>
            </a:r>
            <a:r>
              <a:rPr lang="en-US" sz="2000" dirty="0" err="1"/>
              <a:t>что</a:t>
            </a:r>
            <a:r>
              <a:rPr lang="en-US" sz="2000" dirty="0"/>
              <a:t> </a:t>
            </a:r>
            <a:r>
              <a:rPr lang="en-US" sz="2000" dirty="0" err="1"/>
              <a:t>не</a:t>
            </a:r>
            <a:r>
              <a:rPr lang="en-US" sz="2000" dirty="0"/>
              <a:t> </a:t>
            </a:r>
            <a:r>
              <a:rPr lang="en-US" sz="2000" dirty="0" err="1"/>
              <a:t>всегда</a:t>
            </a:r>
            <a:r>
              <a:rPr lang="en-US" sz="2000" dirty="0"/>
              <a:t> </a:t>
            </a:r>
            <a:r>
              <a:rPr lang="en-US" sz="2000" dirty="0" err="1"/>
              <a:t>решения</a:t>
            </a:r>
            <a:r>
              <a:rPr lang="en-US" sz="2000" dirty="0"/>
              <a:t> </a:t>
            </a:r>
            <a:r>
              <a:rPr lang="en-US" sz="2000" dirty="0" err="1"/>
              <a:t>бывают</a:t>
            </a:r>
            <a:r>
              <a:rPr lang="en-US" sz="2000" dirty="0"/>
              <a:t> </a:t>
            </a:r>
            <a:r>
              <a:rPr lang="en-US" sz="2000" dirty="0" err="1"/>
              <a:t>полностью</a:t>
            </a:r>
            <a:r>
              <a:rPr lang="en-US" sz="2000" dirty="0"/>
              <a:t> </a:t>
            </a:r>
            <a:r>
              <a:rPr lang="en-US" sz="2000" dirty="0" err="1"/>
              <a:t>объяснены</a:t>
            </a:r>
            <a:r>
              <a:rPr lang="en-US" sz="2000" dirty="0"/>
              <a:t> и </a:t>
            </a:r>
            <a:r>
              <a:rPr lang="en-US" sz="2000" dirty="0" err="1"/>
              <a:t>понятны</a:t>
            </a:r>
            <a:r>
              <a:rPr lang="en-US" sz="2000" dirty="0"/>
              <a:t>(а </a:t>
            </a:r>
            <a:r>
              <a:rPr lang="en-US" sz="2000" dirty="0" err="1"/>
              <a:t>бывают</a:t>
            </a:r>
            <a:r>
              <a:rPr lang="en-US" sz="2000" dirty="0"/>
              <a:t> </a:t>
            </a:r>
            <a:r>
              <a:rPr lang="en-US" sz="2000" dirty="0" err="1"/>
              <a:t>ведь</a:t>
            </a:r>
            <a:r>
              <a:rPr lang="en-US" sz="2000" dirty="0"/>
              <a:t> </a:t>
            </a:r>
            <a:r>
              <a:rPr lang="en-US" sz="2000" dirty="0" err="1"/>
              <a:t>еще</a:t>
            </a:r>
            <a:r>
              <a:rPr lang="en-US" sz="2000" dirty="0"/>
              <a:t> и </a:t>
            </a:r>
            <a:r>
              <a:rPr lang="en-US" sz="2000" dirty="0" err="1"/>
              <a:t>неверные</a:t>
            </a:r>
            <a:r>
              <a:rPr lang="en-US" sz="2000" dirty="0"/>
              <a:t> </a:t>
            </a:r>
            <a:r>
              <a:rPr lang="en-US" sz="2000" dirty="0" err="1"/>
              <a:t>решения</a:t>
            </a:r>
            <a:r>
              <a:rPr lang="en-US" sz="2000" dirty="0"/>
              <a:t>, </a:t>
            </a:r>
            <a:r>
              <a:rPr lang="en-US" sz="2000" dirty="0" err="1"/>
              <a:t>написанные</a:t>
            </a:r>
            <a:r>
              <a:rPr lang="en-US" sz="2000" dirty="0"/>
              <a:t> </a:t>
            </a:r>
            <a:r>
              <a:rPr lang="en-US" sz="2000" dirty="0" err="1"/>
              <a:t>некомпетентными</a:t>
            </a:r>
            <a:r>
              <a:rPr lang="en-US" sz="2000" dirty="0"/>
              <a:t> </a:t>
            </a:r>
            <a:r>
              <a:rPr lang="en-US" sz="2000" dirty="0" err="1"/>
              <a:t>пользователями</a:t>
            </a:r>
            <a:r>
              <a:rPr lang="en-US" sz="2000" dirty="0"/>
              <a:t>!)</a:t>
            </a:r>
          </a:p>
        </p:txBody>
      </p:sp>
    </p:spTree>
    <p:extLst>
      <p:ext uri="{BB962C8B-B14F-4D97-AF65-F5344CB8AC3E}">
        <p14:creationId xmlns:p14="http://schemas.microsoft.com/office/powerpoint/2010/main" val="3796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3EFC3E-C1EB-3CDD-52A6-F762B93F0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 sz="3600" dirty="0" err="1">
                <a:solidFill>
                  <a:schemeClr val="tx2"/>
                </a:solidFill>
              </a:rPr>
              <a:t>Твой</a:t>
            </a:r>
            <a:r>
              <a:rPr lang="en-US" sz="3600" dirty="0">
                <a:solidFill>
                  <a:schemeClr val="tx2"/>
                </a:solidFill>
              </a:rPr>
              <a:t> </a:t>
            </a:r>
            <a:r>
              <a:rPr lang="en-US" sz="3600" dirty="0" err="1">
                <a:solidFill>
                  <a:schemeClr val="tx2"/>
                </a:solidFill>
              </a:rPr>
              <a:t>личный</a:t>
            </a:r>
            <a:r>
              <a:rPr lang="en-US" sz="3600" dirty="0">
                <a:solidFill>
                  <a:schemeClr val="tx2"/>
                </a:solidFill>
              </a:rPr>
              <a:t> </a:t>
            </a:r>
            <a:r>
              <a:rPr lang="en-US" sz="3600" dirty="0" err="1">
                <a:solidFill>
                  <a:schemeClr val="tx2"/>
                </a:solidFill>
              </a:rPr>
              <a:t>помощник</a:t>
            </a:r>
            <a:endParaRPr lang="ru-RU" sz="3600" dirty="0">
              <a:solidFill>
                <a:schemeClr val="tx2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F34DBC2-D5A2-F6B2-34B4-7728EDEFB1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u-RU" sz="1800" dirty="0">
                <a:solidFill>
                  <a:schemeClr val="tx2"/>
                </a:solidFill>
              </a:rPr>
              <a:t>Если все известные тебе способы решения задачи оказались бессильными</a:t>
            </a:r>
            <a:r>
              <a:rPr lang="en-US" sz="1800" dirty="0">
                <a:solidFill>
                  <a:schemeClr val="tx2"/>
                </a:solidFill>
              </a:rPr>
              <a:t>, </a:t>
            </a:r>
            <a:r>
              <a:rPr lang="ru-RU" sz="1800" dirty="0">
                <a:solidFill>
                  <a:schemeClr val="tx2"/>
                </a:solidFill>
              </a:rPr>
              <a:t>на помощь может прийти такая точная наука</a:t>
            </a:r>
            <a:r>
              <a:rPr lang="en-US" sz="1800" dirty="0">
                <a:solidFill>
                  <a:schemeClr val="tx2"/>
                </a:solidFill>
              </a:rPr>
              <a:t>, </a:t>
            </a:r>
            <a:r>
              <a:rPr lang="ru-RU" sz="1800" dirty="0">
                <a:solidFill>
                  <a:schemeClr val="tx2"/>
                </a:solidFill>
              </a:rPr>
              <a:t>как информатика. </a:t>
            </a:r>
          </a:p>
          <a:p>
            <a:pPr marL="0" indent="0">
              <a:buNone/>
            </a:pPr>
            <a:r>
              <a:rPr lang="ru-RU" sz="1800" dirty="0">
                <a:solidFill>
                  <a:schemeClr val="tx2"/>
                </a:solidFill>
              </a:rPr>
              <a:t>С помощь нее можно построить программы</a:t>
            </a:r>
            <a:r>
              <a:rPr lang="en-US" sz="1800" dirty="0">
                <a:solidFill>
                  <a:schemeClr val="tx2"/>
                </a:solidFill>
              </a:rPr>
              <a:t>, </a:t>
            </a:r>
            <a:r>
              <a:rPr lang="ru-RU" sz="1800" dirty="0">
                <a:solidFill>
                  <a:schemeClr val="tx2"/>
                </a:solidFill>
              </a:rPr>
              <a:t>которые могут свободно видеть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ru-RU" sz="1800" dirty="0">
                <a:solidFill>
                  <a:schemeClr val="tx2"/>
                </a:solidFill>
              </a:rPr>
              <a:t>то</a:t>
            </a:r>
            <a:r>
              <a:rPr lang="en-US" sz="1800" dirty="0">
                <a:solidFill>
                  <a:schemeClr val="tx2"/>
                </a:solidFill>
              </a:rPr>
              <a:t>, </a:t>
            </a:r>
            <a:r>
              <a:rPr lang="ru-RU" sz="1800" dirty="0">
                <a:solidFill>
                  <a:schemeClr val="tx2"/>
                </a:solidFill>
              </a:rPr>
              <a:t>что человек упускает из-под самого носа.</a:t>
            </a:r>
          </a:p>
          <a:p>
            <a:pPr marL="0" indent="0">
              <a:buNone/>
            </a:pPr>
            <a:r>
              <a:rPr lang="ru-RU" sz="1800" dirty="0">
                <a:solidFill>
                  <a:schemeClr val="tx2"/>
                </a:solidFill>
              </a:rPr>
              <a:t>Создать такую программу и было целью моего проекта 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Graphic 6" descr="Head with Gears">
            <a:extLst>
              <a:ext uri="{FF2B5EF4-FFF2-40B4-BE49-F238E27FC236}">
                <a16:creationId xmlns:a16="http://schemas.microsoft.com/office/drawing/2014/main" id="{6CC62F1A-C647-3C0A-6B3F-63DEF51C0E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1726" y="1629089"/>
            <a:ext cx="3620021" cy="362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911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Компьютерный скрипт на экране">
            <a:extLst>
              <a:ext uri="{FF2B5EF4-FFF2-40B4-BE49-F238E27FC236}">
                <a16:creationId xmlns:a16="http://schemas.microsoft.com/office/drawing/2014/main" id="{F157987A-A9B1-49CD-E68F-CC27F6C0C2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84" r="43557" b="-2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1E1162-EB37-5B63-2EC1-203996052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ru-RU" sz="4000"/>
              <a:t>Общие сведения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4B1AA4-041D-F4E9-DCDD-163C3B6C49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2743200"/>
            <a:ext cx="5247340" cy="3496878"/>
          </a:xfrm>
        </p:spPr>
        <p:txBody>
          <a:bodyPr anchor="ctr">
            <a:normAutofit/>
          </a:bodyPr>
          <a:lstStyle/>
          <a:p>
            <a:r>
              <a:rPr lang="ru-RU" sz="2000" dirty="0"/>
              <a:t>Для удобства пользования программой</a:t>
            </a:r>
            <a:r>
              <a:rPr lang="en-US" sz="2000" dirty="0"/>
              <a:t>, </a:t>
            </a:r>
            <a:r>
              <a:rPr lang="ru-RU" sz="2000" dirty="0"/>
              <a:t>ее было решено разместить на общедоступной платформе </a:t>
            </a:r>
            <a:r>
              <a:rPr lang="en-US" sz="2000" dirty="0"/>
              <a:t>Telegram</a:t>
            </a:r>
          </a:p>
          <a:p>
            <a:r>
              <a:rPr lang="ru-RU" sz="2000" dirty="0"/>
              <a:t>Программа доступна для всех желающих одновременно(работает в многопоточном режиме)</a:t>
            </a:r>
          </a:p>
          <a:p>
            <a:r>
              <a:rPr lang="ru-RU" sz="2000" dirty="0"/>
              <a:t>Программа работает с базой данных</a:t>
            </a:r>
            <a:r>
              <a:rPr lang="en-US" sz="2000" dirty="0"/>
              <a:t>, </a:t>
            </a:r>
            <a:r>
              <a:rPr lang="ru-RU" sz="2000" dirty="0"/>
              <a:t>в которой хранятся специально сгруппированные таблицы с физическими формулами</a:t>
            </a:r>
          </a:p>
          <a:p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497701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FC12FF8-CAD4-29F3-ABEE-581345617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1312863"/>
            <a:ext cx="4687888" cy="4225925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6AE29907-0127-964F-998F-E83F8156C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7288" y="1312863"/>
            <a:ext cx="2447925" cy="2014538"/>
          </a:xfrm>
          <a:prstGeom prst="rect">
            <a:avLst/>
          </a:prstGeom>
        </p:spPr>
      </p:pic>
      <p:pic>
        <p:nvPicPr>
          <p:cNvPr id="5" name="Объект 4" descr="Изображение выглядит как текст, снимок экран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F4225D1D-274E-DADC-6776-D8A8E09157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7288" y="3378200"/>
            <a:ext cx="2447925" cy="1366838"/>
          </a:xfrm>
        </p:spPr>
      </p:pic>
      <p:pic>
        <p:nvPicPr>
          <p:cNvPr id="7" name="Рисунок 6" descr="Изображение выглядит как текст, снимок экрана, Шрифт, число&#10;&#10;Автоматически созданное описание">
            <a:extLst>
              <a:ext uri="{FF2B5EF4-FFF2-40B4-BE49-F238E27FC236}">
                <a16:creationId xmlns:a16="http://schemas.microsoft.com/office/drawing/2014/main" id="{54890B4D-7C7E-B06D-435A-0ADB780568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7288" y="4797425"/>
            <a:ext cx="2447925" cy="74136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B8B224-4024-8203-E9E6-2A2A4FB0C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Скрины работы программы</a:t>
            </a:r>
          </a:p>
        </p:txBody>
      </p:sp>
    </p:spTree>
    <p:extLst>
      <p:ext uri="{BB962C8B-B14F-4D97-AF65-F5344CB8AC3E}">
        <p14:creationId xmlns:p14="http://schemas.microsoft.com/office/powerpoint/2010/main" val="126765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944E337-3E5D-4A1F-A5A1-2057F25B8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A50D69-7CF7-4844-B844-A2B821C77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7854"/>
            <a:ext cx="12192000" cy="6865854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DCBCCC-58ED-2109-4DCD-66DCEC454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1" y="601744"/>
            <a:ext cx="6781800" cy="1338696"/>
          </a:xfrm>
        </p:spPr>
        <p:txBody>
          <a:bodyPr>
            <a:normAutofit/>
          </a:bodyPr>
          <a:lstStyle/>
          <a:p>
            <a:r>
              <a:rPr lang="ru-RU" dirty="0"/>
              <a:t>Список использованных источников информации</a:t>
            </a:r>
          </a:p>
        </p:txBody>
      </p:sp>
      <p:pic>
        <p:nvPicPr>
          <p:cNvPr id="5" name="Picture 4" descr="Файлов в папках">
            <a:extLst>
              <a:ext uri="{FF2B5EF4-FFF2-40B4-BE49-F238E27FC236}">
                <a16:creationId xmlns:a16="http://schemas.microsoft.com/office/drawing/2014/main" id="{F53F2A21-E897-3980-C8D8-F4DEC8F081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547" r="30906" b="-1"/>
          <a:stretch/>
        </p:blipFill>
        <p:spPr>
          <a:xfrm>
            <a:off x="20" y="10"/>
            <a:ext cx="3754739" cy="6857990"/>
          </a:xfrm>
          <a:custGeom>
            <a:avLst/>
            <a:gdLst/>
            <a:ahLst/>
            <a:cxnLst/>
            <a:rect l="l" t="t" r="r" b="b"/>
            <a:pathLst>
              <a:path w="3754759" h="6858000">
                <a:moveTo>
                  <a:pt x="0" y="0"/>
                </a:moveTo>
                <a:lnTo>
                  <a:pt x="3405358" y="0"/>
                </a:lnTo>
                <a:lnTo>
                  <a:pt x="3406298" y="5103"/>
                </a:lnTo>
                <a:cubicBezTo>
                  <a:pt x="3408705" y="9272"/>
                  <a:pt x="3410993" y="13534"/>
                  <a:pt x="3408744" y="22806"/>
                </a:cubicBezTo>
                <a:cubicBezTo>
                  <a:pt x="3398212" y="18869"/>
                  <a:pt x="3412504" y="58782"/>
                  <a:pt x="3403554" y="60481"/>
                </a:cubicBezTo>
                <a:cubicBezTo>
                  <a:pt x="3417198" y="75379"/>
                  <a:pt x="3401704" y="83956"/>
                  <a:pt x="3406685" y="104437"/>
                </a:cubicBezTo>
                <a:cubicBezTo>
                  <a:pt x="3412035" y="113935"/>
                  <a:pt x="3413215" y="120918"/>
                  <a:pt x="3408439" y="130745"/>
                </a:cubicBezTo>
                <a:cubicBezTo>
                  <a:pt x="3434362" y="174436"/>
                  <a:pt x="3410826" y="157826"/>
                  <a:pt x="3422002" y="199353"/>
                </a:cubicBezTo>
                <a:cubicBezTo>
                  <a:pt x="3433366" y="235046"/>
                  <a:pt x="3441595" y="275734"/>
                  <a:pt x="3466217" y="309590"/>
                </a:cubicBezTo>
                <a:cubicBezTo>
                  <a:pt x="3473022" y="315692"/>
                  <a:pt x="3476249" y="331335"/>
                  <a:pt x="3473425" y="344525"/>
                </a:cubicBezTo>
                <a:cubicBezTo>
                  <a:pt x="3472938" y="346792"/>
                  <a:pt x="3472286" y="348904"/>
                  <a:pt x="3471491" y="350788"/>
                </a:cubicBezTo>
                <a:cubicBezTo>
                  <a:pt x="3476473" y="380853"/>
                  <a:pt x="3497528" y="490678"/>
                  <a:pt x="3503314" y="524915"/>
                </a:cubicBezTo>
                <a:cubicBezTo>
                  <a:pt x="3495110" y="528110"/>
                  <a:pt x="3511009" y="544789"/>
                  <a:pt x="3506208" y="556205"/>
                </a:cubicBezTo>
                <a:cubicBezTo>
                  <a:pt x="3501906" y="564424"/>
                  <a:pt x="3505727" y="571402"/>
                  <a:pt x="3506503" y="579730"/>
                </a:cubicBezTo>
                <a:cubicBezTo>
                  <a:pt x="3503352" y="590904"/>
                  <a:pt x="3511763" y="626437"/>
                  <a:pt x="3516997" y="635552"/>
                </a:cubicBezTo>
                <a:cubicBezTo>
                  <a:pt x="3534688" y="657082"/>
                  <a:pt x="3524838" y="708447"/>
                  <a:pt x="3538464" y="726388"/>
                </a:cubicBezTo>
                <a:cubicBezTo>
                  <a:pt x="3540659" y="733032"/>
                  <a:pt x="3541735" y="739585"/>
                  <a:pt x="3542115" y="746049"/>
                </a:cubicBezTo>
                <a:lnTo>
                  <a:pt x="3541598" y="764218"/>
                </a:lnTo>
                <a:lnTo>
                  <a:pt x="3538294" y="769538"/>
                </a:lnTo>
                <a:lnTo>
                  <a:pt x="3539714" y="780556"/>
                </a:lnTo>
                <a:lnTo>
                  <a:pt x="3539328" y="783752"/>
                </a:lnTo>
                <a:cubicBezTo>
                  <a:pt x="3538575" y="789859"/>
                  <a:pt x="3537953" y="795880"/>
                  <a:pt x="3537882" y="801812"/>
                </a:cubicBezTo>
                <a:cubicBezTo>
                  <a:pt x="3555332" y="793164"/>
                  <a:pt x="3540143" y="850853"/>
                  <a:pt x="3553763" y="833773"/>
                </a:cubicBezTo>
                <a:cubicBezTo>
                  <a:pt x="3556400" y="864868"/>
                  <a:pt x="3568671" y="840452"/>
                  <a:pt x="3557696" y="878520"/>
                </a:cubicBezTo>
                <a:cubicBezTo>
                  <a:pt x="3574636" y="926170"/>
                  <a:pt x="3572932" y="1002669"/>
                  <a:pt x="3596902" y="1039468"/>
                </a:cubicBezTo>
                <a:cubicBezTo>
                  <a:pt x="3588227" y="1035176"/>
                  <a:pt x="3582669" y="1055878"/>
                  <a:pt x="3587550" y="1069793"/>
                </a:cubicBezTo>
                <a:cubicBezTo>
                  <a:pt x="3553603" y="1054905"/>
                  <a:pt x="3620138" y="1124159"/>
                  <a:pt x="3598129" y="1137690"/>
                </a:cubicBezTo>
                <a:cubicBezTo>
                  <a:pt x="3619154" y="1137277"/>
                  <a:pt x="3657845" y="1198819"/>
                  <a:pt x="3642072" y="1229443"/>
                </a:cubicBezTo>
                <a:cubicBezTo>
                  <a:pt x="3648492" y="1274612"/>
                  <a:pt x="3667414" y="1305895"/>
                  <a:pt x="3662799" y="1353804"/>
                </a:cubicBezTo>
                <a:cubicBezTo>
                  <a:pt x="3665680" y="1355144"/>
                  <a:pt x="3668149" y="1357448"/>
                  <a:pt x="3670319" y="1360420"/>
                </a:cubicBezTo>
                <a:lnTo>
                  <a:pt x="3675717" y="1370453"/>
                </a:lnTo>
                <a:lnTo>
                  <a:pt x="3675458" y="1372456"/>
                </a:lnTo>
                <a:cubicBezTo>
                  <a:pt x="3675775" y="1380261"/>
                  <a:pt x="3677154" y="1384198"/>
                  <a:pt x="3678998" y="1386422"/>
                </a:cubicBezTo>
                <a:lnTo>
                  <a:pt x="3681613" y="1387932"/>
                </a:lnTo>
                <a:lnTo>
                  <a:pt x="3684619" y="1397028"/>
                </a:lnTo>
                <a:lnTo>
                  <a:pt x="3692094" y="1413643"/>
                </a:lnTo>
                <a:lnTo>
                  <a:pt x="3692036" y="1417975"/>
                </a:lnTo>
                <a:lnTo>
                  <a:pt x="3701043" y="1444940"/>
                </a:lnTo>
                <a:lnTo>
                  <a:pt x="3700474" y="1445893"/>
                </a:lnTo>
                <a:cubicBezTo>
                  <a:pt x="3699407" y="1448641"/>
                  <a:pt x="3699006" y="1451835"/>
                  <a:pt x="3699990" y="1456030"/>
                </a:cubicBezTo>
                <a:cubicBezTo>
                  <a:pt x="3688343" y="1458099"/>
                  <a:pt x="3696713" y="1461887"/>
                  <a:pt x="3700642" y="1474079"/>
                </a:cubicBezTo>
                <a:cubicBezTo>
                  <a:pt x="3683431" y="1480016"/>
                  <a:pt x="3700716" y="1509516"/>
                  <a:pt x="3693587" y="1522890"/>
                </a:cubicBezTo>
                <a:cubicBezTo>
                  <a:pt x="3696861" y="1531716"/>
                  <a:pt x="3700010" y="1541157"/>
                  <a:pt x="3702900" y="1551068"/>
                </a:cubicBezTo>
                <a:lnTo>
                  <a:pt x="3708038" y="1631578"/>
                </a:lnTo>
                <a:lnTo>
                  <a:pt x="3698097" y="1716642"/>
                </a:lnTo>
                <a:cubicBezTo>
                  <a:pt x="3699314" y="1747867"/>
                  <a:pt x="3695412" y="1775147"/>
                  <a:pt x="3700384" y="1801382"/>
                </a:cubicBezTo>
                <a:cubicBezTo>
                  <a:pt x="3696845" y="1812311"/>
                  <a:pt x="3695699" y="1822504"/>
                  <a:pt x="3702257" y="1832013"/>
                </a:cubicBezTo>
                <a:cubicBezTo>
                  <a:pt x="3701651" y="1861238"/>
                  <a:pt x="3693313" y="1868713"/>
                  <a:pt x="3700986" y="1886838"/>
                </a:cubicBezTo>
                <a:cubicBezTo>
                  <a:pt x="3687741" y="1903887"/>
                  <a:pt x="3693148" y="1904594"/>
                  <a:pt x="3697545" y="1912087"/>
                </a:cubicBezTo>
                <a:lnTo>
                  <a:pt x="3697885" y="1913171"/>
                </a:lnTo>
                <a:lnTo>
                  <a:pt x="3695987" y="1915505"/>
                </a:lnTo>
                <a:lnTo>
                  <a:pt x="3695284" y="1920179"/>
                </a:lnTo>
                <a:lnTo>
                  <a:pt x="3696499" y="1932787"/>
                </a:lnTo>
                <a:lnTo>
                  <a:pt x="3697473" y="1937503"/>
                </a:lnTo>
                <a:cubicBezTo>
                  <a:pt x="3697953" y="1940760"/>
                  <a:pt x="3698023" y="1942937"/>
                  <a:pt x="3697799" y="1944457"/>
                </a:cubicBezTo>
                <a:lnTo>
                  <a:pt x="3697642" y="1944638"/>
                </a:lnTo>
                <a:lnTo>
                  <a:pt x="3698268" y="1951136"/>
                </a:lnTo>
                <a:cubicBezTo>
                  <a:pt x="3699704" y="1962083"/>
                  <a:pt x="3701457" y="1972719"/>
                  <a:pt x="3703418" y="1982828"/>
                </a:cubicBezTo>
                <a:cubicBezTo>
                  <a:pt x="3694620" y="1991887"/>
                  <a:pt x="3707345" y="2028973"/>
                  <a:pt x="3689767" y="2025705"/>
                </a:cubicBezTo>
                <a:cubicBezTo>
                  <a:pt x="3691896" y="2039367"/>
                  <a:pt x="3699517" y="2047321"/>
                  <a:pt x="3687894" y="2043252"/>
                </a:cubicBezTo>
                <a:cubicBezTo>
                  <a:pt x="3688268" y="2047766"/>
                  <a:pt x="3687435" y="2050599"/>
                  <a:pt x="3686015" y="2052668"/>
                </a:cubicBezTo>
                <a:lnTo>
                  <a:pt x="3685329" y="2053280"/>
                </a:lnTo>
                <a:lnTo>
                  <a:pt x="3690348" y="2083660"/>
                </a:lnTo>
                <a:lnTo>
                  <a:pt x="3689688" y="2087758"/>
                </a:lnTo>
                <a:lnTo>
                  <a:pt x="3694656" y="2107476"/>
                </a:lnTo>
                <a:lnTo>
                  <a:pt x="3696317" y="2117709"/>
                </a:lnTo>
                <a:lnTo>
                  <a:pt x="3698652" y="2120508"/>
                </a:lnTo>
                <a:cubicBezTo>
                  <a:pt x="3700138" y="2123582"/>
                  <a:pt x="3700933" y="2128051"/>
                  <a:pt x="3700157" y="2135655"/>
                </a:cubicBezTo>
                <a:lnTo>
                  <a:pt x="3699626" y="2137431"/>
                </a:lnTo>
                <a:lnTo>
                  <a:pt x="3703486" y="2149795"/>
                </a:lnTo>
                <a:cubicBezTo>
                  <a:pt x="3705184" y="2153754"/>
                  <a:pt x="3707268" y="2157232"/>
                  <a:pt x="3709885" y="2160002"/>
                </a:cubicBezTo>
                <a:cubicBezTo>
                  <a:pt x="3698737" y="2203287"/>
                  <a:pt x="3712805" y="2242927"/>
                  <a:pt x="3712777" y="2289319"/>
                </a:cubicBezTo>
                <a:cubicBezTo>
                  <a:pt x="3693169" y="2310331"/>
                  <a:pt x="3722276" y="2389074"/>
                  <a:pt x="3742794" y="2399589"/>
                </a:cubicBezTo>
                <a:cubicBezTo>
                  <a:pt x="3725319" y="2400703"/>
                  <a:pt x="3751962" y="2457534"/>
                  <a:pt x="3753311" y="2472464"/>
                </a:cubicBezTo>
                <a:cubicBezTo>
                  <a:pt x="3753760" y="2477441"/>
                  <a:pt x="3751399" y="2477762"/>
                  <a:pt x="3743656" y="2469811"/>
                </a:cubicBezTo>
                <a:cubicBezTo>
                  <a:pt x="3746474" y="2485608"/>
                  <a:pt x="3738186" y="2502460"/>
                  <a:pt x="3730339" y="2493869"/>
                </a:cubicBezTo>
                <a:cubicBezTo>
                  <a:pt x="3748556" y="2541387"/>
                  <a:pt x="3736267" y="2613433"/>
                  <a:pt x="3746134" y="2667651"/>
                </a:cubicBezTo>
                <a:cubicBezTo>
                  <a:pt x="3730160" y="2698252"/>
                  <a:pt x="3745496" y="2681337"/>
                  <a:pt x="3743743" y="2712354"/>
                </a:cubicBezTo>
                <a:cubicBezTo>
                  <a:pt x="3759373" y="2703131"/>
                  <a:pt x="3736572" y="2750256"/>
                  <a:pt x="3754759" y="2751060"/>
                </a:cubicBezTo>
                <a:cubicBezTo>
                  <a:pt x="3753864" y="2756679"/>
                  <a:pt x="3752424" y="2762098"/>
                  <a:pt x="3750841" y="2767527"/>
                </a:cubicBezTo>
                <a:lnTo>
                  <a:pt x="3750021" y="2770377"/>
                </a:lnTo>
                <a:lnTo>
                  <a:pt x="3749874" y="2781617"/>
                </a:lnTo>
                <a:lnTo>
                  <a:pt x="3745916" y="2784975"/>
                </a:lnTo>
                <a:lnTo>
                  <a:pt x="3742888" y="2802030"/>
                </a:lnTo>
                <a:cubicBezTo>
                  <a:pt x="3742360" y="2808388"/>
                  <a:pt x="3742498" y="2815196"/>
                  <a:pt x="3743710" y="2822667"/>
                </a:cubicBezTo>
                <a:cubicBezTo>
                  <a:pt x="3751787" y="2840797"/>
                  <a:pt x="3744398" y="2870002"/>
                  <a:pt x="3746201" y="2896003"/>
                </a:cubicBezTo>
                <a:lnTo>
                  <a:pt x="3749006" y="2907846"/>
                </a:lnTo>
                <a:lnTo>
                  <a:pt x="3747206" y="2947037"/>
                </a:lnTo>
                <a:cubicBezTo>
                  <a:pt x="3747030" y="2958176"/>
                  <a:pt x="3747214" y="2969719"/>
                  <a:pt x="3748070" y="2981841"/>
                </a:cubicBezTo>
                <a:lnTo>
                  <a:pt x="3750937" y="3004278"/>
                </a:lnTo>
                <a:lnTo>
                  <a:pt x="3749761" y="3010254"/>
                </a:lnTo>
                <a:cubicBezTo>
                  <a:pt x="3750425" y="3020530"/>
                  <a:pt x="3756245" y="3033889"/>
                  <a:pt x="3749923" y="3032983"/>
                </a:cubicBezTo>
                <a:lnTo>
                  <a:pt x="3752658" y="3044429"/>
                </a:lnTo>
                <a:lnTo>
                  <a:pt x="3748217" y="3056076"/>
                </a:lnTo>
                <a:cubicBezTo>
                  <a:pt x="3747117" y="3057381"/>
                  <a:pt x="3745928" y="3058381"/>
                  <a:pt x="3744691" y="3059042"/>
                </a:cubicBezTo>
                <a:lnTo>
                  <a:pt x="3747123" y="3075102"/>
                </a:lnTo>
                <a:lnTo>
                  <a:pt x="3744190" y="3088509"/>
                </a:lnTo>
                <a:lnTo>
                  <a:pt x="3747093" y="3099930"/>
                </a:lnTo>
                <a:lnTo>
                  <a:pt x="3746799" y="3104743"/>
                </a:lnTo>
                <a:lnTo>
                  <a:pt x="3745610" y="3116729"/>
                </a:lnTo>
                <a:cubicBezTo>
                  <a:pt x="3744666" y="3122891"/>
                  <a:pt x="3743503" y="3129792"/>
                  <a:pt x="3742676" y="3137453"/>
                </a:cubicBezTo>
                <a:lnTo>
                  <a:pt x="3742441" y="3143884"/>
                </a:lnTo>
                <a:lnTo>
                  <a:pt x="3737104" y="3158122"/>
                </a:lnTo>
                <a:cubicBezTo>
                  <a:pt x="3733050" y="3168490"/>
                  <a:pt x="3730374" y="3176626"/>
                  <a:pt x="3733275" y="3185367"/>
                </a:cubicBezTo>
                <a:cubicBezTo>
                  <a:pt x="3728135" y="3200760"/>
                  <a:pt x="3712176" y="3212117"/>
                  <a:pt x="3717639" y="3233769"/>
                </a:cubicBezTo>
                <a:cubicBezTo>
                  <a:pt x="3709851" y="3227497"/>
                  <a:pt x="3717920" y="3258095"/>
                  <a:pt x="3710433" y="3262123"/>
                </a:cubicBezTo>
                <a:cubicBezTo>
                  <a:pt x="3704342" y="3264110"/>
                  <a:pt x="3705370" y="3273856"/>
                  <a:pt x="3703458" y="3281408"/>
                </a:cubicBezTo>
                <a:cubicBezTo>
                  <a:pt x="3697412" y="3287020"/>
                  <a:pt x="3693483" y="3324746"/>
                  <a:pt x="3695027" y="3337739"/>
                </a:cubicBezTo>
                <a:cubicBezTo>
                  <a:pt x="3703095" y="3374177"/>
                  <a:pt x="3679154" y="3404974"/>
                  <a:pt x="3684951" y="3434139"/>
                </a:cubicBezTo>
                <a:cubicBezTo>
                  <a:pt x="3684732" y="3441861"/>
                  <a:pt x="3683615" y="3448308"/>
                  <a:pt x="3681946" y="3453928"/>
                </a:cubicBezTo>
                <a:lnTo>
                  <a:pt x="3675939" y="3468021"/>
                </a:lnTo>
                <a:cubicBezTo>
                  <a:pt x="3674480" y="3468264"/>
                  <a:pt x="3673022" y="3468506"/>
                  <a:pt x="3671563" y="3468748"/>
                </a:cubicBezTo>
                <a:lnTo>
                  <a:pt x="3669360" y="3479164"/>
                </a:lnTo>
                <a:lnTo>
                  <a:pt x="3668060" y="3481325"/>
                </a:lnTo>
                <a:cubicBezTo>
                  <a:pt x="3665560" y="3485437"/>
                  <a:pt x="3663197" y="3489622"/>
                  <a:pt x="3661315" y="3494328"/>
                </a:cubicBezTo>
                <a:cubicBezTo>
                  <a:pt x="3678446" y="3506175"/>
                  <a:pt x="3648136" y="3536311"/>
                  <a:pt x="3664679" y="3537226"/>
                </a:cubicBezTo>
                <a:cubicBezTo>
                  <a:pt x="3657322" y="3565147"/>
                  <a:pt x="3674997" y="3558694"/>
                  <a:pt x="3654205" y="3577551"/>
                </a:cubicBezTo>
                <a:cubicBezTo>
                  <a:pt x="3653633" y="3634248"/>
                  <a:pt x="3628736" y="3694092"/>
                  <a:pt x="3637325" y="3749618"/>
                </a:cubicBezTo>
                <a:cubicBezTo>
                  <a:pt x="3631446" y="3736800"/>
                  <a:pt x="3620480" y="3747498"/>
                  <a:pt x="3620258" y="3763981"/>
                </a:cubicBezTo>
                <a:cubicBezTo>
                  <a:pt x="3596667" y="3715365"/>
                  <a:pt x="3630603" y="3842969"/>
                  <a:pt x="3608193" y="3830141"/>
                </a:cubicBezTo>
                <a:cubicBezTo>
                  <a:pt x="3625759" y="3852486"/>
                  <a:pt x="3638965" y="3943841"/>
                  <a:pt x="3616479" y="3951521"/>
                </a:cubicBezTo>
                <a:cubicBezTo>
                  <a:pt x="3607940" y="3994867"/>
                  <a:pt x="3614033" y="4040502"/>
                  <a:pt x="3595498" y="4074157"/>
                </a:cubicBezTo>
                <a:cubicBezTo>
                  <a:pt x="3597477" y="4078342"/>
                  <a:pt x="3598819" y="4082864"/>
                  <a:pt x="3599706" y="4087599"/>
                </a:cubicBezTo>
                <a:lnTo>
                  <a:pt x="3601103" y="4101515"/>
                </a:lnTo>
                <a:lnTo>
                  <a:pt x="3600274" y="4102849"/>
                </a:lnTo>
                <a:cubicBezTo>
                  <a:pt x="3598143" y="4109482"/>
                  <a:pt x="3598077" y="4114144"/>
                  <a:pt x="3598925" y="4117926"/>
                </a:cubicBezTo>
                <a:lnTo>
                  <a:pt x="3600630" y="4121966"/>
                </a:lnTo>
                <a:lnTo>
                  <a:pt x="3600331" y="4132543"/>
                </a:lnTo>
                <a:lnTo>
                  <a:pt x="3601432" y="4154003"/>
                </a:lnTo>
                <a:lnTo>
                  <a:pt x="3600054" y="4157433"/>
                </a:lnTo>
                <a:lnTo>
                  <a:pt x="3599248" y="4188888"/>
                </a:lnTo>
                <a:cubicBezTo>
                  <a:pt x="3598993" y="4188940"/>
                  <a:pt x="3598738" y="4188992"/>
                  <a:pt x="3598484" y="4189044"/>
                </a:cubicBezTo>
                <a:cubicBezTo>
                  <a:pt x="3596754" y="4190111"/>
                  <a:pt x="3595443" y="4192250"/>
                  <a:pt x="3594971" y="4196698"/>
                </a:cubicBezTo>
                <a:cubicBezTo>
                  <a:pt x="3584674" y="4185805"/>
                  <a:pt x="3590455" y="4197885"/>
                  <a:pt x="3589971" y="4211958"/>
                </a:cubicBezTo>
                <a:cubicBezTo>
                  <a:pt x="3573870" y="4198179"/>
                  <a:pt x="3579156" y="4240607"/>
                  <a:pt x="3569135" y="4243705"/>
                </a:cubicBezTo>
                <a:cubicBezTo>
                  <a:pt x="3569142" y="4254351"/>
                  <a:pt x="3568856" y="4265362"/>
                  <a:pt x="3568210" y="4276468"/>
                </a:cubicBezTo>
                <a:lnTo>
                  <a:pt x="3567613" y="4282925"/>
                </a:lnTo>
                <a:cubicBezTo>
                  <a:pt x="3567553" y="4282949"/>
                  <a:pt x="3567492" y="4282974"/>
                  <a:pt x="3567432" y="4282999"/>
                </a:cubicBezTo>
                <a:cubicBezTo>
                  <a:pt x="3566940" y="4284280"/>
                  <a:pt x="3566607" y="4286359"/>
                  <a:pt x="3566464" y="4289697"/>
                </a:cubicBezTo>
                <a:lnTo>
                  <a:pt x="3566526" y="4294698"/>
                </a:lnTo>
                <a:lnTo>
                  <a:pt x="3565367" y="4307225"/>
                </a:lnTo>
                <a:lnTo>
                  <a:pt x="3563841" y="4311164"/>
                </a:lnTo>
                <a:lnTo>
                  <a:pt x="3561610" y="4312189"/>
                </a:lnTo>
                <a:lnTo>
                  <a:pt x="3561734" y="4313408"/>
                </a:lnTo>
                <a:cubicBezTo>
                  <a:pt x="3564537" y="4323096"/>
                  <a:pt x="3569544" y="4327053"/>
                  <a:pt x="3553832" y="4334910"/>
                </a:cubicBezTo>
                <a:cubicBezTo>
                  <a:pt x="3557797" y="4356533"/>
                  <a:pt x="3548502" y="4358433"/>
                  <a:pt x="3542564" y="4385380"/>
                </a:cubicBezTo>
                <a:cubicBezTo>
                  <a:pt x="3547050" y="4398267"/>
                  <a:pt x="3544091" y="4407098"/>
                  <a:pt x="3538724" y="4415150"/>
                </a:cubicBezTo>
                <a:cubicBezTo>
                  <a:pt x="3538633" y="4442707"/>
                  <a:pt x="3529920" y="4465824"/>
                  <a:pt x="3525348" y="4495753"/>
                </a:cubicBezTo>
                <a:cubicBezTo>
                  <a:pt x="3529387" y="4530212"/>
                  <a:pt x="3514579" y="4543935"/>
                  <a:pt x="3509749" y="4575934"/>
                </a:cubicBezTo>
                <a:cubicBezTo>
                  <a:pt x="3519579" y="4606914"/>
                  <a:pt x="3496418" y="4596497"/>
                  <a:pt x="3489779" y="4611927"/>
                </a:cubicBezTo>
                <a:lnTo>
                  <a:pt x="3488856" y="4616508"/>
                </a:lnTo>
                <a:lnTo>
                  <a:pt x="3489486" y="4629163"/>
                </a:lnTo>
                <a:lnTo>
                  <a:pt x="3490242" y="4633947"/>
                </a:lnTo>
                <a:cubicBezTo>
                  <a:pt x="3490570" y="4637233"/>
                  <a:pt x="3490539" y="4639406"/>
                  <a:pt x="3490244" y="4640894"/>
                </a:cubicBezTo>
                <a:lnTo>
                  <a:pt x="3490078" y="4641059"/>
                </a:lnTo>
                <a:lnTo>
                  <a:pt x="3490403" y="4647582"/>
                </a:lnTo>
                <a:cubicBezTo>
                  <a:pt x="3491330" y="4658608"/>
                  <a:pt x="3492590" y="4669354"/>
                  <a:pt x="3494082" y="4679601"/>
                </a:cubicBezTo>
                <a:cubicBezTo>
                  <a:pt x="3484854" y="4687754"/>
                  <a:pt x="3495864" y="4725869"/>
                  <a:pt x="3478421" y="4720918"/>
                </a:cubicBezTo>
                <a:cubicBezTo>
                  <a:pt x="3479918" y="4734712"/>
                  <a:pt x="3487176" y="4743359"/>
                  <a:pt x="3475730" y="4738188"/>
                </a:cubicBezTo>
                <a:cubicBezTo>
                  <a:pt x="3475894" y="4742712"/>
                  <a:pt x="3474928" y="4745450"/>
                  <a:pt x="3473409" y="4747368"/>
                </a:cubicBezTo>
                <a:lnTo>
                  <a:pt x="3472696" y="4747913"/>
                </a:lnTo>
                <a:lnTo>
                  <a:pt x="3476304" y="4778609"/>
                </a:lnTo>
                <a:lnTo>
                  <a:pt x="3475454" y="4782623"/>
                </a:lnTo>
                <a:lnTo>
                  <a:pt x="3479507" y="4802712"/>
                </a:lnTo>
                <a:lnTo>
                  <a:pt x="3480695" y="4813049"/>
                </a:lnTo>
                <a:lnTo>
                  <a:pt x="3482902" y="4816057"/>
                </a:lnTo>
                <a:cubicBezTo>
                  <a:pt x="3484247" y="4819259"/>
                  <a:pt x="3484834" y="4823783"/>
                  <a:pt x="3483703" y="4831270"/>
                </a:cubicBezTo>
                <a:lnTo>
                  <a:pt x="3483090" y="4832984"/>
                </a:lnTo>
                <a:lnTo>
                  <a:pt x="3486378" y="4845654"/>
                </a:lnTo>
                <a:cubicBezTo>
                  <a:pt x="3487893" y="4849755"/>
                  <a:pt x="3489817" y="4853416"/>
                  <a:pt x="3492309" y="4856425"/>
                </a:cubicBezTo>
                <a:cubicBezTo>
                  <a:pt x="3479133" y="4898390"/>
                  <a:pt x="3491371" y="4939174"/>
                  <a:pt x="3489182" y="4985308"/>
                </a:cubicBezTo>
                <a:cubicBezTo>
                  <a:pt x="3492413" y="5037202"/>
                  <a:pt x="3496839" y="5073159"/>
                  <a:pt x="3498182" y="5107346"/>
                </a:cubicBezTo>
                <a:cubicBezTo>
                  <a:pt x="3500266" y="5123329"/>
                  <a:pt x="3506680" y="5240376"/>
                  <a:pt x="3499225" y="5231073"/>
                </a:cubicBezTo>
                <a:cubicBezTo>
                  <a:pt x="3515247" y="5280090"/>
                  <a:pt x="3497607" y="5309911"/>
                  <a:pt x="3504960" y="5364785"/>
                </a:cubicBezTo>
                <a:cubicBezTo>
                  <a:pt x="3487546" y="5393671"/>
                  <a:pt x="3503686" y="5378336"/>
                  <a:pt x="3500486" y="5409009"/>
                </a:cubicBezTo>
                <a:cubicBezTo>
                  <a:pt x="3516561" y="5401350"/>
                  <a:pt x="3491544" y="5446009"/>
                  <a:pt x="3509710" y="5448570"/>
                </a:cubicBezTo>
                <a:cubicBezTo>
                  <a:pt x="3508555" y="5454072"/>
                  <a:pt x="3506859" y="5459319"/>
                  <a:pt x="3505022" y="5464568"/>
                </a:cubicBezTo>
                <a:lnTo>
                  <a:pt x="3504070" y="5467320"/>
                </a:lnTo>
                <a:lnTo>
                  <a:pt x="3503399" y="5478483"/>
                </a:lnTo>
                <a:lnTo>
                  <a:pt x="3499281" y="5481443"/>
                </a:lnTo>
                <a:lnTo>
                  <a:pt x="3499047" y="5616712"/>
                </a:lnTo>
                <a:cubicBezTo>
                  <a:pt x="3502347" y="5628424"/>
                  <a:pt x="3503819" y="5666768"/>
                  <a:pt x="3498775" y="5675291"/>
                </a:cubicBezTo>
                <a:cubicBezTo>
                  <a:pt x="3497984" y="5683547"/>
                  <a:pt x="3500335" y="5692400"/>
                  <a:pt x="3494739" y="5697458"/>
                </a:cubicBezTo>
                <a:cubicBezTo>
                  <a:pt x="3492180" y="5715432"/>
                  <a:pt x="3486290" y="5756597"/>
                  <a:pt x="3483423" y="5783137"/>
                </a:cubicBezTo>
                <a:cubicBezTo>
                  <a:pt x="3491452" y="5796973"/>
                  <a:pt x="3477643" y="5819988"/>
                  <a:pt x="3477532" y="5856699"/>
                </a:cubicBezTo>
                <a:cubicBezTo>
                  <a:pt x="3486776" y="5871818"/>
                  <a:pt x="3477340" y="5881447"/>
                  <a:pt x="3490032" y="5910638"/>
                </a:cubicBezTo>
                <a:cubicBezTo>
                  <a:pt x="3488930" y="5911913"/>
                  <a:pt x="3487924" y="5913488"/>
                  <a:pt x="3487046" y="5915313"/>
                </a:cubicBezTo>
                <a:cubicBezTo>
                  <a:pt x="3481941" y="5925917"/>
                  <a:pt x="3482137" y="5942505"/>
                  <a:pt x="3487484" y="5952365"/>
                </a:cubicBezTo>
                <a:cubicBezTo>
                  <a:pt x="3504666" y="5999029"/>
                  <a:pt x="3505019" y="6042078"/>
                  <a:pt x="3509266" y="6082373"/>
                </a:cubicBezTo>
                <a:cubicBezTo>
                  <a:pt x="3512265" y="6128005"/>
                  <a:pt x="3492950" y="6098121"/>
                  <a:pt x="3509564" y="6154771"/>
                </a:cubicBezTo>
                <a:cubicBezTo>
                  <a:pt x="3503223" y="6161045"/>
                  <a:pt x="3503062" y="6168289"/>
                  <a:pt x="3506404" y="6180433"/>
                </a:cubicBezTo>
                <a:cubicBezTo>
                  <a:pt x="3507378" y="6202614"/>
                  <a:pt x="3491084" y="6201180"/>
                  <a:pt x="3501312" y="6223427"/>
                </a:cubicBezTo>
                <a:cubicBezTo>
                  <a:pt x="3492497" y="6219559"/>
                  <a:pt x="3498753" y="6265580"/>
                  <a:pt x="3489469" y="6255476"/>
                </a:cubicBezTo>
                <a:cubicBezTo>
                  <a:pt x="3481791" y="6270065"/>
                  <a:pt x="3495037" y="6276996"/>
                  <a:pt x="3488398" y="6291462"/>
                </a:cubicBezTo>
                <a:cubicBezTo>
                  <a:pt x="3487099" y="6307679"/>
                  <a:pt x="3497555" y="6282019"/>
                  <a:pt x="3498547" y="6299935"/>
                </a:cubicBezTo>
                <a:cubicBezTo>
                  <a:pt x="3498173" y="6321676"/>
                  <a:pt x="3514193" y="6321381"/>
                  <a:pt x="3494028" y="6338390"/>
                </a:cubicBezTo>
                <a:lnTo>
                  <a:pt x="3486030" y="6396716"/>
                </a:lnTo>
                <a:cubicBezTo>
                  <a:pt x="3491309" y="6409668"/>
                  <a:pt x="3488928" y="6420134"/>
                  <a:pt x="3484103" y="6430386"/>
                </a:cubicBezTo>
                <a:cubicBezTo>
                  <a:pt x="3485763" y="6460632"/>
                  <a:pt x="3478568" y="6488285"/>
                  <a:pt x="3475922" y="6522318"/>
                </a:cubicBezTo>
                <a:cubicBezTo>
                  <a:pt x="3482128" y="6559051"/>
                  <a:pt x="3468277" y="6578006"/>
                  <a:pt x="3465506" y="6614374"/>
                </a:cubicBezTo>
                <a:cubicBezTo>
                  <a:pt x="3478925" y="6650248"/>
                  <a:pt x="3446064" y="6638174"/>
                  <a:pt x="3446789" y="6668768"/>
                </a:cubicBezTo>
                <a:cubicBezTo>
                  <a:pt x="3458869" y="6718505"/>
                  <a:pt x="3435878" y="6667592"/>
                  <a:pt x="3439582" y="6744454"/>
                </a:cubicBezTo>
                <a:cubicBezTo>
                  <a:pt x="3441631" y="6748797"/>
                  <a:pt x="3439393" y="6758101"/>
                  <a:pt x="3436538" y="6757102"/>
                </a:cubicBezTo>
                <a:cubicBezTo>
                  <a:pt x="3437461" y="6773941"/>
                  <a:pt x="3420846" y="6822488"/>
                  <a:pt x="3424061" y="6846522"/>
                </a:cubicBezTo>
                <a:lnTo>
                  <a:pt x="342303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F86D0F9E-2132-3E28-99D0-A9B69D910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1" y="2201958"/>
            <a:ext cx="6781800" cy="3900730"/>
          </a:xfrm>
        </p:spPr>
        <p:txBody>
          <a:bodyPr anchor="t">
            <a:normAutofit/>
          </a:bodyPr>
          <a:lstStyle/>
          <a:p>
            <a:r>
              <a:rPr lang="ru-RU" sz="2000"/>
              <a:t>Книга Любановича Б. </a:t>
            </a:r>
            <a:r>
              <a:rPr lang="en-US" sz="2000"/>
              <a:t>“</a:t>
            </a:r>
            <a:r>
              <a:rPr lang="ru-RU" sz="2000"/>
              <a:t>Простой </a:t>
            </a:r>
            <a:r>
              <a:rPr lang="en-US" sz="2000"/>
              <a:t>Python. </a:t>
            </a:r>
            <a:r>
              <a:rPr lang="ru-RU" sz="2000"/>
              <a:t>Современный стиль программирования</a:t>
            </a:r>
            <a:r>
              <a:rPr lang="en-US" sz="2000"/>
              <a:t>”(</a:t>
            </a:r>
            <a:r>
              <a:rPr lang="en-US" sz="2000">
                <a:hlinkClick r:id="rId3"/>
              </a:rPr>
              <a:t>http://lib.tau-edu.kz/wp-content/uploads/2023/01/</a:t>
            </a:r>
            <a:r>
              <a:rPr lang="ru-RU" sz="2000">
                <a:hlinkClick r:id="rId3"/>
              </a:rPr>
              <a:t>Любанович-Б.-Простой-</a:t>
            </a:r>
            <a:r>
              <a:rPr lang="en-US" sz="2000">
                <a:hlinkClick r:id="rId3"/>
              </a:rPr>
              <a:t>Python.-</a:t>
            </a:r>
            <a:r>
              <a:rPr lang="ru-RU" sz="2000">
                <a:hlinkClick r:id="rId3"/>
              </a:rPr>
              <a:t>Современный-стиль-программирования.</a:t>
            </a:r>
            <a:r>
              <a:rPr lang="en-US" sz="2000">
                <a:hlinkClick r:id="rId3"/>
              </a:rPr>
              <a:t>pdf</a:t>
            </a:r>
            <a:r>
              <a:rPr lang="en-US" sz="2000"/>
              <a:t>)</a:t>
            </a:r>
          </a:p>
          <a:p>
            <a:r>
              <a:rPr lang="ru-RU" sz="2000"/>
              <a:t>Хабр(</a:t>
            </a:r>
            <a:r>
              <a:rPr lang="en-US" sz="2000">
                <a:hlinkClick r:id="rId4"/>
              </a:rPr>
              <a:t>https://habr.com/ru/articles/</a:t>
            </a:r>
            <a:r>
              <a:rPr lang="ru-RU" sz="2000"/>
              <a:t>)</a:t>
            </a:r>
          </a:p>
          <a:p>
            <a:r>
              <a:rPr lang="ru-RU" sz="2000"/>
              <a:t>Форум для программистов(</a:t>
            </a:r>
            <a:r>
              <a:rPr lang="en-US" sz="2000">
                <a:hlinkClick r:id="rId5"/>
              </a:rPr>
              <a:t>https://www.cyberforum.ru/</a:t>
            </a:r>
            <a:r>
              <a:rPr lang="ru-RU" sz="2000"/>
              <a:t>)</a:t>
            </a:r>
          </a:p>
          <a:p>
            <a:r>
              <a:rPr lang="ru-RU" sz="2000"/>
              <a:t>Сборник физических задач Л.А. Кирика (</a:t>
            </a:r>
            <a:r>
              <a:rPr lang="en-US" sz="2000">
                <a:hlinkClick r:id="rId6"/>
              </a:rPr>
              <a:t>https://drive.google.com/file/d/1ZijoCAEVF8BPw5iEQKMDe2hyQ5NuRrEu/view?pli=1</a:t>
            </a:r>
            <a:r>
              <a:rPr lang="ru-RU" sz="2000"/>
              <a:t>)</a:t>
            </a:r>
          </a:p>
          <a:p>
            <a:endParaRPr lang="ru-RU" sz="2000"/>
          </a:p>
        </p:txBody>
      </p:sp>
    </p:spTree>
    <p:extLst>
      <p:ext uri="{BB962C8B-B14F-4D97-AF65-F5344CB8AC3E}">
        <p14:creationId xmlns:p14="http://schemas.microsoft.com/office/powerpoint/2010/main" val="227151172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6E3D238D-4BCD-44E8-AC38-B9446E43DA4A}">
  <we:reference id="wa200005566" version="3.0.0.1" store="ru-RU" storeType="OMEX"/>
  <we:alternateReferences>
    <we:reference id="wa200005566" version="3.0.0.1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415</Words>
  <Application>Microsoft Office PowerPoint</Application>
  <PresentationFormat>Широкоэкранный</PresentationFormat>
  <Paragraphs>38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Aptos</vt:lpstr>
      <vt:lpstr>Aptos Display</vt:lpstr>
      <vt:lpstr>Arial</vt:lpstr>
      <vt:lpstr>Calibri</vt:lpstr>
      <vt:lpstr>Times New Roman</vt:lpstr>
      <vt:lpstr>Тема Office</vt:lpstr>
      <vt:lpstr>Быстрое и наглядное решение физических задач  </vt:lpstr>
      <vt:lpstr>Содержание:</vt:lpstr>
      <vt:lpstr>Презентация PowerPoint</vt:lpstr>
      <vt:lpstr>Помощь со стороны</vt:lpstr>
      <vt:lpstr>Проблема интернета</vt:lpstr>
      <vt:lpstr>Твой личный помощник</vt:lpstr>
      <vt:lpstr>Общие сведения</vt:lpstr>
      <vt:lpstr>Скрины работы программы</vt:lpstr>
      <vt:lpstr>Список использованных источников информации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Быстрое и наглядное решение физических задач  </dc:title>
  <dc:creator>Павел Щукин</dc:creator>
  <cp:lastModifiedBy>Павел Щукин</cp:lastModifiedBy>
  <cp:revision>3</cp:revision>
  <dcterms:created xsi:type="dcterms:W3CDTF">2024-01-25T18:01:44Z</dcterms:created>
  <dcterms:modified xsi:type="dcterms:W3CDTF">2024-01-26T10:38:01Z</dcterms:modified>
</cp:coreProperties>
</file>

<file path=docProps/thumbnail.jpeg>
</file>